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Reeve" initials="JR" lastIdx="1" clrIdx="0">
    <p:extLst>
      <p:ext uri="{19B8F6BF-5375-455C-9EA6-DF929625EA0E}">
        <p15:presenceInfo xmlns:p15="http://schemas.microsoft.com/office/powerpoint/2012/main" userId="S::Jamie.Reeve@energynetworks.org::a96a1155-383e-4174-9190-045fcc0a1c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5" autoAdjust="0"/>
    <p:restoredTop sz="94660"/>
  </p:normalViewPr>
  <p:slideViewPr>
    <p:cSldViewPr snapToGrid="0">
      <p:cViewPr varScale="1">
        <p:scale>
          <a:sx n="91" d="100"/>
          <a:sy n="91" d="100"/>
        </p:scale>
        <p:origin x="108"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4A3E-8154-448E-8A7E-A37FC342C2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DB796F4-CF36-4FF6-AEA0-6802F71894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690A01-BEF5-4109-A45B-A0DF0425928B}"/>
              </a:ext>
            </a:extLst>
          </p:cNvPr>
          <p:cNvSpPr>
            <a:spLocks noGrp="1"/>
          </p:cNvSpPr>
          <p:nvPr>
            <p:ph type="dt" sz="half" idx="10"/>
          </p:nvPr>
        </p:nvSpPr>
        <p:spPr/>
        <p:txBody>
          <a:bodyPr/>
          <a:lstStyle/>
          <a:p>
            <a:fld id="{E8D20DBF-0800-4F5C-98C1-3075394F83B0}" type="datetimeFigureOut">
              <a:rPr lang="en-GB" smtClean="0"/>
              <a:t>01/02/2022</a:t>
            </a:fld>
            <a:endParaRPr lang="en-GB"/>
          </a:p>
        </p:txBody>
      </p:sp>
      <p:sp>
        <p:nvSpPr>
          <p:cNvPr id="5" name="Footer Placeholder 4">
            <a:extLst>
              <a:ext uri="{FF2B5EF4-FFF2-40B4-BE49-F238E27FC236}">
                <a16:creationId xmlns:a16="http://schemas.microsoft.com/office/drawing/2014/main" id="{8C760A1B-EB9E-406B-B21A-D630D8F147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3C59AE-D4B6-491B-B990-F3FA0A143A52}"/>
              </a:ext>
            </a:extLst>
          </p:cNvPr>
          <p:cNvSpPr>
            <a:spLocks noGrp="1"/>
          </p:cNvSpPr>
          <p:nvPr>
            <p:ph type="sldNum" sz="quarter" idx="12"/>
          </p:nvPr>
        </p:nvSpPr>
        <p:spPr/>
        <p:txBody>
          <a:bodyPr/>
          <a:lstStyle/>
          <a:p>
            <a:fld id="{5A54DD7D-D579-455C-B330-9E01520B7F50}" type="slidenum">
              <a:rPr lang="en-GB" smtClean="0"/>
              <a:t>‹#›</a:t>
            </a:fld>
            <a:endParaRPr lang="en-GB"/>
          </a:p>
        </p:txBody>
      </p:sp>
    </p:spTree>
    <p:extLst>
      <p:ext uri="{BB962C8B-B14F-4D97-AF65-F5344CB8AC3E}">
        <p14:creationId xmlns:p14="http://schemas.microsoft.com/office/powerpoint/2010/main" val="2049084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112C-5096-4EAA-ABA9-5448F664F03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CD4A9D-0ED9-4A37-8ADF-4AFEC598A8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BF8E3-16A0-489D-8614-F173B830B9AA}"/>
              </a:ext>
            </a:extLst>
          </p:cNvPr>
          <p:cNvSpPr>
            <a:spLocks noGrp="1"/>
          </p:cNvSpPr>
          <p:nvPr>
            <p:ph type="dt" sz="half" idx="10"/>
          </p:nvPr>
        </p:nvSpPr>
        <p:spPr/>
        <p:txBody>
          <a:bodyPr/>
          <a:lstStyle/>
          <a:p>
            <a:fld id="{E8D20DBF-0800-4F5C-98C1-3075394F83B0}" type="datetimeFigureOut">
              <a:rPr lang="en-GB" smtClean="0"/>
              <a:t>01/02/2022</a:t>
            </a:fld>
            <a:endParaRPr lang="en-GB"/>
          </a:p>
        </p:txBody>
      </p:sp>
      <p:sp>
        <p:nvSpPr>
          <p:cNvPr id="5" name="Footer Placeholder 4">
            <a:extLst>
              <a:ext uri="{FF2B5EF4-FFF2-40B4-BE49-F238E27FC236}">
                <a16:creationId xmlns:a16="http://schemas.microsoft.com/office/drawing/2014/main" id="{B26D6C0C-1E55-48C5-AACF-FED7D5E0FC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4A48A8-2D12-4EF8-A1FD-30B46679B96D}"/>
              </a:ext>
            </a:extLst>
          </p:cNvPr>
          <p:cNvSpPr>
            <a:spLocks noGrp="1"/>
          </p:cNvSpPr>
          <p:nvPr>
            <p:ph type="sldNum" sz="quarter" idx="12"/>
          </p:nvPr>
        </p:nvSpPr>
        <p:spPr/>
        <p:txBody>
          <a:bodyPr/>
          <a:lstStyle/>
          <a:p>
            <a:fld id="{5A54DD7D-D579-455C-B330-9E01520B7F50}" type="slidenum">
              <a:rPr lang="en-GB" smtClean="0"/>
              <a:t>‹#›</a:t>
            </a:fld>
            <a:endParaRPr lang="en-GB"/>
          </a:p>
        </p:txBody>
      </p:sp>
    </p:spTree>
    <p:extLst>
      <p:ext uri="{BB962C8B-B14F-4D97-AF65-F5344CB8AC3E}">
        <p14:creationId xmlns:p14="http://schemas.microsoft.com/office/powerpoint/2010/main" val="4194276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A6D445-4320-46ED-B278-FDFF6B1D27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4BEA64-0D7A-4060-BE19-B0606EA64A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6D0A19-8F35-40F9-A671-EC905C01EF9A}"/>
              </a:ext>
            </a:extLst>
          </p:cNvPr>
          <p:cNvSpPr>
            <a:spLocks noGrp="1"/>
          </p:cNvSpPr>
          <p:nvPr>
            <p:ph type="dt" sz="half" idx="10"/>
          </p:nvPr>
        </p:nvSpPr>
        <p:spPr/>
        <p:txBody>
          <a:bodyPr/>
          <a:lstStyle/>
          <a:p>
            <a:fld id="{E8D20DBF-0800-4F5C-98C1-3075394F83B0}" type="datetimeFigureOut">
              <a:rPr lang="en-GB" smtClean="0"/>
              <a:t>01/02/2022</a:t>
            </a:fld>
            <a:endParaRPr lang="en-GB"/>
          </a:p>
        </p:txBody>
      </p:sp>
      <p:sp>
        <p:nvSpPr>
          <p:cNvPr id="5" name="Footer Placeholder 4">
            <a:extLst>
              <a:ext uri="{FF2B5EF4-FFF2-40B4-BE49-F238E27FC236}">
                <a16:creationId xmlns:a16="http://schemas.microsoft.com/office/drawing/2014/main" id="{05578929-0DE5-4594-8D64-DCA9D48A61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9F17B7-B41C-4C62-B8AE-6E762A3EB42E}"/>
              </a:ext>
            </a:extLst>
          </p:cNvPr>
          <p:cNvSpPr>
            <a:spLocks noGrp="1"/>
          </p:cNvSpPr>
          <p:nvPr>
            <p:ph type="sldNum" sz="quarter" idx="12"/>
          </p:nvPr>
        </p:nvSpPr>
        <p:spPr/>
        <p:txBody>
          <a:bodyPr/>
          <a:lstStyle/>
          <a:p>
            <a:fld id="{5A54DD7D-D579-455C-B330-9E01520B7F50}" type="slidenum">
              <a:rPr lang="en-GB" smtClean="0"/>
              <a:t>‹#›</a:t>
            </a:fld>
            <a:endParaRPr lang="en-GB"/>
          </a:p>
        </p:txBody>
      </p:sp>
    </p:spTree>
    <p:extLst>
      <p:ext uri="{BB962C8B-B14F-4D97-AF65-F5344CB8AC3E}">
        <p14:creationId xmlns:p14="http://schemas.microsoft.com/office/powerpoint/2010/main" val="397040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0DC6-1321-49BA-A0FA-742825328B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0DBEBD-DE78-4710-B0DD-5D14E9715B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414F3C-1FF1-4AD3-912C-42E59DA5B33C}"/>
              </a:ext>
            </a:extLst>
          </p:cNvPr>
          <p:cNvSpPr>
            <a:spLocks noGrp="1"/>
          </p:cNvSpPr>
          <p:nvPr>
            <p:ph type="dt" sz="half" idx="10"/>
          </p:nvPr>
        </p:nvSpPr>
        <p:spPr/>
        <p:txBody>
          <a:bodyPr/>
          <a:lstStyle/>
          <a:p>
            <a:fld id="{E8D20DBF-0800-4F5C-98C1-3075394F83B0}" type="datetimeFigureOut">
              <a:rPr lang="en-GB" smtClean="0"/>
              <a:t>01/02/2022</a:t>
            </a:fld>
            <a:endParaRPr lang="en-GB"/>
          </a:p>
        </p:txBody>
      </p:sp>
      <p:sp>
        <p:nvSpPr>
          <p:cNvPr id="5" name="Footer Placeholder 4">
            <a:extLst>
              <a:ext uri="{FF2B5EF4-FFF2-40B4-BE49-F238E27FC236}">
                <a16:creationId xmlns:a16="http://schemas.microsoft.com/office/drawing/2014/main" id="{48A0AC77-DAEC-429A-8AF4-79138B40A0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45011E-6C66-4655-BCD6-714F74D46151}"/>
              </a:ext>
            </a:extLst>
          </p:cNvPr>
          <p:cNvSpPr>
            <a:spLocks noGrp="1"/>
          </p:cNvSpPr>
          <p:nvPr>
            <p:ph type="sldNum" sz="quarter" idx="12"/>
          </p:nvPr>
        </p:nvSpPr>
        <p:spPr/>
        <p:txBody>
          <a:bodyPr/>
          <a:lstStyle/>
          <a:p>
            <a:fld id="{5A54DD7D-D579-455C-B330-9E01520B7F50}" type="slidenum">
              <a:rPr lang="en-GB" smtClean="0"/>
              <a:t>‹#›</a:t>
            </a:fld>
            <a:endParaRPr lang="en-GB"/>
          </a:p>
        </p:txBody>
      </p:sp>
    </p:spTree>
    <p:extLst>
      <p:ext uri="{BB962C8B-B14F-4D97-AF65-F5344CB8AC3E}">
        <p14:creationId xmlns:p14="http://schemas.microsoft.com/office/powerpoint/2010/main" val="2693756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D31D7-6DE5-4B80-868B-5C2D1142DB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F81E433-972A-492C-840D-7BB8D51764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F5D690-7A86-4BCF-AC4B-D3402DB483B2}"/>
              </a:ext>
            </a:extLst>
          </p:cNvPr>
          <p:cNvSpPr>
            <a:spLocks noGrp="1"/>
          </p:cNvSpPr>
          <p:nvPr>
            <p:ph type="dt" sz="half" idx="10"/>
          </p:nvPr>
        </p:nvSpPr>
        <p:spPr/>
        <p:txBody>
          <a:bodyPr/>
          <a:lstStyle/>
          <a:p>
            <a:fld id="{E8D20DBF-0800-4F5C-98C1-3075394F83B0}" type="datetimeFigureOut">
              <a:rPr lang="en-GB" smtClean="0"/>
              <a:t>01/02/2022</a:t>
            </a:fld>
            <a:endParaRPr lang="en-GB"/>
          </a:p>
        </p:txBody>
      </p:sp>
      <p:sp>
        <p:nvSpPr>
          <p:cNvPr id="5" name="Footer Placeholder 4">
            <a:extLst>
              <a:ext uri="{FF2B5EF4-FFF2-40B4-BE49-F238E27FC236}">
                <a16:creationId xmlns:a16="http://schemas.microsoft.com/office/drawing/2014/main" id="{E9EA0795-DD4D-4335-BD53-8089ABC8D1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063805-4C77-46E7-99C5-5ED294C83B8A}"/>
              </a:ext>
            </a:extLst>
          </p:cNvPr>
          <p:cNvSpPr>
            <a:spLocks noGrp="1"/>
          </p:cNvSpPr>
          <p:nvPr>
            <p:ph type="sldNum" sz="quarter" idx="12"/>
          </p:nvPr>
        </p:nvSpPr>
        <p:spPr/>
        <p:txBody>
          <a:bodyPr/>
          <a:lstStyle/>
          <a:p>
            <a:fld id="{5A54DD7D-D579-455C-B330-9E01520B7F50}" type="slidenum">
              <a:rPr lang="en-GB" smtClean="0"/>
              <a:t>‹#›</a:t>
            </a:fld>
            <a:endParaRPr lang="en-GB"/>
          </a:p>
        </p:txBody>
      </p:sp>
    </p:spTree>
    <p:extLst>
      <p:ext uri="{BB962C8B-B14F-4D97-AF65-F5344CB8AC3E}">
        <p14:creationId xmlns:p14="http://schemas.microsoft.com/office/powerpoint/2010/main" val="2161277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6B874-14E7-41A7-8276-9C3DF76492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A5D6F5-FEF3-4D51-86A0-D9761C638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1C1FDC-6932-47E4-B345-8E4FC345F4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80A60A-487F-48FF-BBD6-50DE5D550A23}"/>
              </a:ext>
            </a:extLst>
          </p:cNvPr>
          <p:cNvSpPr>
            <a:spLocks noGrp="1"/>
          </p:cNvSpPr>
          <p:nvPr>
            <p:ph type="dt" sz="half" idx="10"/>
          </p:nvPr>
        </p:nvSpPr>
        <p:spPr/>
        <p:txBody>
          <a:bodyPr/>
          <a:lstStyle/>
          <a:p>
            <a:fld id="{E8D20DBF-0800-4F5C-98C1-3075394F83B0}" type="datetimeFigureOut">
              <a:rPr lang="en-GB" smtClean="0"/>
              <a:t>01/02/2022</a:t>
            </a:fld>
            <a:endParaRPr lang="en-GB"/>
          </a:p>
        </p:txBody>
      </p:sp>
      <p:sp>
        <p:nvSpPr>
          <p:cNvPr id="6" name="Footer Placeholder 5">
            <a:extLst>
              <a:ext uri="{FF2B5EF4-FFF2-40B4-BE49-F238E27FC236}">
                <a16:creationId xmlns:a16="http://schemas.microsoft.com/office/drawing/2014/main" id="{6E81447F-73EA-4FB1-9D06-9C8DDEA137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65F947-09FF-421B-8E9A-06D28A75156C}"/>
              </a:ext>
            </a:extLst>
          </p:cNvPr>
          <p:cNvSpPr>
            <a:spLocks noGrp="1"/>
          </p:cNvSpPr>
          <p:nvPr>
            <p:ph type="sldNum" sz="quarter" idx="12"/>
          </p:nvPr>
        </p:nvSpPr>
        <p:spPr/>
        <p:txBody>
          <a:bodyPr/>
          <a:lstStyle/>
          <a:p>
            <a:fld id="{5A54DD7D-D579-455C-B330-9E01520B7F50}" type="slidenum">
              <a:rPr lang="en-GB" smtClean="0"/>
              <a:t>‹#›</a:t>
            </a:fld>
            <a:endParaRPr lang="en-GB"/>
          </a:p>
        </p:txBody>
      </p:sp>
    </p:spTree>
    <p:extLst>
      <p:ext uri="{BB962C8B-B14F-4D97-AF65-F5344CB8AC3E}">
        <p14:creationId xmlns:p14="http://schemas.microsoft.com/office/powerpoint/2010/main" val="395769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36C9E-A85C-4424-B076-D02079E7C3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3B8471-5E7C-4B5F-B80F-5EFCFE489E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E0936B-6E70-4EC9-8FCE-C34272C9F4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C97633-0671-4A07-AFE9-881EA7E68F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02B8A5-B695-4AEE-AA39-C0A13D0D8E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047667-47EC-459A-9242-ACC61F788E0C}"/>
              </a:ext>
            </a:extLst>
          </p:cNvPr>
          <p:cNvSpPr>
            <a:spLocks noGrp="1"/>
          </p:cNvSpPr>
          <p:nvPr>
            <p:ph type="dt" sz="half" idx="10"/>
          </p:nvPr>
        </p:nvSpPr>
        <p:spPr/>
        <p:txBody>
          <a:bodyPr/>
          <a:lstStyle/>
          <a:p>
            <a:fld id="{E8D20DBF-0800-4F5C-98C1-3075394F83B0}" type="datetimeFigureOut">
              <a:rPr lang="en-GB" smtClean="0"/>
              <a:t>01/02/2022</a:t>
            </a:fld>
            <a:endParaRPr lang="en-GB"/>
          </a:p>
        </p:txBody>
      </p:sp>
      <p:sp>
        <p:nvSpPr>
          <p:cNvPr id="8" name="Footer Placeholder 7">
            <a:extLst>
              <a:ext uri="{FF2B5EF4-FFF2-40B4-BE49-F238E27FC236}">
                <a16:creationId xmlns:a16="http://schemas.microsoft.com/office/drawing/2014/main" id="{F8C637E8-AD9B-4F01-89C1-94948FA279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D06980-FD1E-4591-8680-07E231D1990C}"/>
              </a:ext>
            </a:extLst>
          </p:cNvPr>
          <p:cNvSpPr>
            <a:spLocks noGrp="1"/>
          </p:cNvSpPr>
          <p:nvPr>
            <p:ph type="sldNum" sz="quarter" idx="12"/>
          </p:nvPr>
        </p:nvSpPr>
        <p:spPr/>
        <p:txBody>
          <a:bodyPr/>
          <a:lstStyle/>
          <a:p>
            <a:fld id="{5A54DD7D-D579-455C-B330-9E01520B7F50}" type="slidenum">
              <a:rPr lang="en-GB" smtClean="0"/>
              <a:t>‹#›</a:t>
            </a:fld>
            <a:endParaRPr lang="en-GB"/>
          </a:p>
        </p:txBody>
      </p:sp>
    </p:spTree>
    <p:extLst>
      <p:ext uri="{BB962C8B-B14F-4D97-AF65-F5344CB8AC3E}">
        <p14:creationId xmlns:p14="http://schemas.microsoft.com/office/powerpoint/2010/main" val="113297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6AA0-FA1E-4050-BC51-7FA8AF624C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FF4EB36-BB88-4F42-BB91-130B447EEC47}"/>
              </a:ext>
            </a:extLst>
          </p:cNvPr>
          <p:cNvSpPr>
            <a:spLocks noGrp="1"/>
          </p:cNvSpPr>
          <p:nvPr>
            <p:ph type="dt" sz="half" idx="10"/>
          </p:nvPr>
        </p:nvSpPr>
        <p:spPr/>
        <p:txBody>
          <a:bodyPr/>
          <a:lstStyle/>
          <a:p>
            <a:fld id="{E8D20DBF-0800-4F5C-98C1-3075394F83B0}" type="datetimeFigureOut">
              <a:rPr lang="en-GB" smtClean="0"/>
              <a:t>01/02/2022</a:t>
            </a:fld>
            <a:endParaRPr lang="en-GB"/>
          </a:p>
        </p:txBody>
      </p:sp>
      <p:sp>
        <p:nvSpPr>
          <p:cNvPr id="4" name="Footer Placeholder 3">
            <a:extLst>
              <a:ext uri="{FF2B5EF4-FFF2-40B4-BE49-F238E27FC236}">
                <a16:creationId xmlns:a16="http://schemas.microsoft.com/office/drawing/2014/main" id="{78CD3DBD-677F-47E9-B929-DEFB3035653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3F64864-A8BF-4EED-95C1-F12B47B6D4B7}"/>
              </a:ext>
            </a:extLst>
          </p:cNvPr>
          <p:cNvSpPr>
            <a:spLocks noGrp="1"/>
          </p:cNvSpPr>
          <p:nvPr>
            <p:ph type="sldNum" sz="quarter" idx="12"/>
          </p:nvPr>
        </p:nvSpPr>
        <p:spPr/>
        <p:txBody>
          <a:bodyPr/>
          <a:lstStyle/>
          <a:p>
            <a:fld id="{5A54DD7D-D579-455C-B330-9E01520B7F50}" type="slidenum">
              <a:rPr lang="en-GB" smtClean="0"/>
              <a:t>‹#›</a:t>
            </a:fld>
            <a:endParaRPr lang="en-GB"/>
          </a:p>
        </p:txBody>
      </p:sp>
    </p:spTree>
    <p:extLst>
      <p:ext uri="{BB962C8B-B14F-4D97-AF65-F5344CB8AC3E}">
        <p14:creationId xmlns:p14="http://schemas.microsoft.com/office/powerpoint/2010/main" val="416537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422FE9-C8B3-4F32-9E5E-C33F0ED3331A}"/>
              </a:ext>
            </a:extLst>
          </p:cNvPr>
          <p:cNvSpPr>
            <a:spLocks noGrp="1"/>
          </p:cNvSpPr>
          <p:nvPr>
            <p:ph type="dt" sz="half" idx="10"/>
          </p:nvPr>
        </p:nvSpPr>
        <p:spPr/>
        <p:txBody>
          <a:bodyPr/>
          <a:lstStyle/>
          <a:p>
            <a:fld id="{E8D20DBF-0800-4F5C-98C1-3075394F83B0}" type="datetimeFigureOut">
              <a:rPr lang="en-GB" smtClean="0"/>
              <a:t>01/02/2022</a:t>
            </a:fld>
            <a:endParaRPr lang="en-GB"/>
          </a:p>
        </p:txBody>
      </p:sp>
      <p:sp>
        <p:nvSpPr>
          <p:cNvPr id="3" name="Footer Placeholder 2">
            <a:extLst>
              <a:ext uri="{FF2B5EF4-FFF2-40B4-BE49-F238E27FC236}">
                <a16:creationId xmlns:a16="http://schemas.microsoft.com/office/drawing/2014/main" id="{1B5A7F73-6560-49E7-9751-E3DE1006F2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5EBCFA-F51B-48D4-B5A6-3F2C51F8CAF6}"/>
              </a:ext>
            </a:extLst>
          </p:cNvPr>
          <p:cNvSpPr>
            <a:spLocks noGrp="1"/>
          </p:cNvSpPr>
          <p:nvPr>
            <p:ph type="sldNum" sz="quarter" idx="12"/>
          </p:nvPr>
        </p:nvSpPr>
        <p:spPr/>
        <p:txBody>
          <a:bodyPr/>
          <a:lstStyle/>
          <a:p>
            <a:fld id="{5A54DD7D-D579-455C-B330-9E01520B7F50}" type="slidenum">
              <a:rPr lang="en-GB" smtClean="0"/>
              <a:t>‹#›</a:t>
            </a:fld>
            <a:endParaRPr lang="en-GB"/>
          </a:p>
        </p:txBody>
      </p:sp>
    </p:spTree>
    <p:extLst>
      <p:ext uri="{BB962C8B-B14F-4D97-AF65-F5344CB8AC3E}">
        <p14:creationId xmlns:p14="http://schemas.microsoft.com/office/powerpoint/2010/main" val="3499937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CDDC-B9F7-42D2-B426-3C84D912FF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85496A-34C6-4B95-8866-7B7D4A6D08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0B1A3C-E4C6-4971-8CDC-2BB1B0EA1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68803A-2386-4EA8-BC10-4EB18D61F74B}"/>
              </a:ext>
            </a:extLst>
          </p:cNvPr>
          <p:cNvSpPr>
            <a:spLocks noGrp="1"/>
          </p:cNvSpPr>
          <p:nvPr>
            <p:ph type="dt" sz="half" idx="10"/>
          </p:nvPr>
        </p:nvSpPr>
        <p:spPr/>
        <p:txBody>
          <a:bodyPr/>
          <a:lstStyle/>
          <a:p>
            <a:fld id="{E8D20DBF-0800-4F5C-98C1-3075394F83B0}" type="datetimeFigureOut">
              <a:rPr lang="en-GB" smtClean="0"/>
              <a:t>01/02/2022</a:t>
            </a:fld>
            <a:endParaRPr lang="en-GB"/>
          </a:p>
        </p:txBody>
      </p:sp>
      <p:sp>
        <p:nvSpPr>
          <p:cNvPr id="6" name="Footer Placeholder 5">
            <a:extLst>
              <a:ext uri="{FF2B5EF4-FFF2-40B4-BE49-F238E27FC236}">
                <a16:creationId xmlns:a16="http://schemas.microsoft.com/office/drawing/2014/main" id="{E76AFBE1-3731-460A-8556-34D4C412B8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5A6E2B-C853-4468-AD77-7A61FC4CB772}"/>
              </a:ext>
            </a:extLst>
          </p:cNvPr>
          <p:cNvSpPr>
            <a:spLocks noGrp="1"/>
          </p:cNvSpPr>
          <p:nvPr>
            <p:ph type="sldNum" sz="quarter" idx="12"/>
          </p:nvPr>
        </p:nvSpPr>
        <p:spPr/>
        <p:txBody>
          <a:bodyPr/>
          <a:lstStyle/>
          <a:p>
            <a:fld id="{5A54DD7D-D579-455C-B330-9E01520B7F50}" type="slidenum">
              <a:rPr lang="en-GB" smtClean="0"/>
              <a:t>‹#›</a:t>
            </a:fld>
            <a:endParaRPr lang="en-GB"/>
          </a:p>
        </p:txBody>
      </p:sp>
    </p:spTree>
    <p:extLst>
      <p:ext uri="{BB962C8B-B14F-4D97-AF65-F5344CB8AC3E}">
        <p14:creationId xmlns:p14="http://schemas.microsoft.com/office/powerpoint/2010/main" val="103965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7668-AFB9-4416-BD7E-EFB9A7ABDA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F3B6AB-67D6-4A8E-9EF6-6EA6C98E63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833247-A331-4442-A031-1E81BA76A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DA11C4-DD5E-4B58-9361-AA7077DCBD75}"/>
              </a:ext>
            </a:extLst>
          </p:cNvPr>
          <p:cNvSpPr>
            <a:spLocks noGrp="1"/>
          </p:cNvSpPr>
          <p:nvPr>
            <p:ph type="dt" sz="half" idx="10"/>
          </p:nvPr>
        </p:nvSpPr>
        <p:spPr/>
        <p:txBody>
          <a:bodyPr/>
          <a:lstStyle/>
          <a:p>
            <a:fld id="{E8D20DBF-0800-4F5C-98C1-3075394F83B0}" type="datetimeFigureOut">
              <a:rPr lang="en-GB" smtClean="0"/>
              <a:t>01/02/2022</a:t>
            </a:fld>
            <a:endParaRPr lang="en-GB"/>
          </a:p>
        </p:txBody>
      </p:sp>
      <p:sp>
        <p:nvSpPr>
          <p:cNvPr id="6" name="Footer Placeholder 5">
            <a:extLst>
              <a:ext uri="{FF2B5EF4-FFF2-40B4-BE49-F238E27FC236}">
                <a16:creationId xmlns:a16="http://schemas.microsoft.com/office/drawing/2014/main" id="{572E33AE-C28E-4C9E-B395-6E15DAC3AB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AD6AF3-0F4C-41EF-8563-012FAD958FEB}"/>
              </a:ext>
            </a:extLst>
          </p:cNvPr>
          <p:cNvSpPr>
            <a:spLocks noGrp="1"/>
          </p:cNvSpPr>
          <p:nvPr>
            <p:ph type="sldNum" sz="quarter" idx="12"/>
          </p:nvPr>
        </p:nvSpPr>
        <p:spPr/>
        <p:txBody>
          <a:bodyPr/>
          <a:lstStyle/>
          <a:p>
            <a:fld id="{5A54DD7D-D579-455C-B330-9E01520B7F50}" type="slidenum">
              <a:rPr lang="en-GB" smtClean="0"/>
              <a:t>‹#›</a:t>
            </a:fld>
            <a:endParaRPr lang="en-GB"/>
          </a:p>
        </p:txBody>
      </p:sp>
    </p:spTree>
    <p:extLst>
      <p:ext uri="{BB962C8B-B14F-4D97-AF65-F5344CB8AC3E}">
        <p14:creationId xmlns:p14="http://schemas.microsoft.com/office/powerpoint/2010/main" val="3805704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D66227-6811-4FC8-8A88-93CFF73E46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D7EE3B-A28A-46E3-A95F-EFCB5C4CD6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AD92F3-4361-4A76-8325-15485D0F17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20DBF-0800-4F5C-98C1-3075394F83B0}" type="datetimeFigureOut">
              <a:rPr lang="en-GB" smtClean="0"/>
              <a:t>01/02/2022</a:t>
            </a:fld>
            <a:endParaRPr lang="en-GB"/>
          </a:p>
        </p:txBody>
      </p:sp>
      <p:sp>
        <p:nvSpPr>
          <p:cNvPr id="5" name="Footer Placeholder 4">
            <a:extLst>
              <a:ext uri="{FF2B5EF4-FFF2-40B4-BE49-F238E27FC236}">
                <a16:creationId xmlns:a16="http://schemas.microsoft.com/office/drawing/2014/main" id="{401E6EF5-2AC3-4FDD-AD89-E6E4BFF6D1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ED9C46D-A5C4-43FE-A3BA-C93E853722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4DD7D-D579-455C-B330-9E01520B7F50}" type="slidenum">
              <a:rPr lang="en-GB" smtClean="0"/>
              <a:t>‹#›</a:t>
            </a:fld>
            <a:endParaRPr lang="en-GB"/>
          </a:p>
        </p:txBody>
      </p:sp>
    </p:spTree>
    <p:extLst>
      <p:ext uri="{BB962C8B-B14F-4D97-AF65-F5344CB8AC3E}">
        <p14:creationId xmlns:p14="http://schemas.microsoft.com/office/powerpoint/2010/main" val="1805140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poweringimprovement.org/national-hesa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963668-BA12-4673-A799-572BB5A0D077}"/>
              </a:ext>
            </a:extLst>
          </p:cNvPr>
          <p:cNvPicPr>
            <a:picLocks noChangeAspect="1"/>
          </p:cNvPicPr>
          <p:nvPr/>
        </p:nvPicPr>
        <p:blipFill>
          <a:blip r:embed="rId2"/>
          <a:stretch>
            <a:fillRect/>
          </a:stretch>
        </p:blipFill>
        <p:spPr>
          <a:xfrm>
            <a:off x="0" y="384048"/>
            <a:ext cx="12192000" cy="6089904"/>
          </a:xfrm>
          <a:prstGeom prst="rect">
            <a:avLst/>
          </a:prstGeom>
        </p:spPr>
      </p:pic>
      <p:sp>
        <p:nvSpPr>
          <p:cNvPr id="8" name="Title 2">
            <a:extLst>
              <a:ext uri="{FF2B5EF4-FFF2-40B4-BE49-F238E27FC236}">
                <a16:creationId xmlns:a16="http://schemas.microsoft.com/office/drawing/2014/main" id="{491CBD37-47A5-454E-ABE7-94728A3BB5EB}"/>
              </a:ext>
            </a:extLst>
          </p:cNvPr>
          <p:cNvSpPr txBox="1">
            <a:spLocks/>
          </p:cNvSpPr>
          <p:nvPr/>
        </p:nvSpPr>
        <p:spPr>
          <a:xfrm>
            <a:off x="719999" y="1875761"/>
            <a:ext cx="7832873" cy="1544003"/>
          </a:xfrm>
          <a:prstGeom prst="rect">
            <a:avLst/>
          </a:prstGeom>
        </p:spPr>
        <p:txBody>
          <a:bodyPr vert="horz" lIns="0" tIns="0" rIns="0" bIns="0" rtlCol="0" anchor="b" anchorCtr="0">
            <a:noAutofit/>
          </a:bodyPr>
          <a:lstStyle>
            <a:lvl1pPr algn="l" defTabSz="914400" rtl="0" eaLnBrk="1" latinLnBrk="0" hangingPunct="1">
              <a:lnSpc>
                <a:spcPts val="4000"/>
              </a:lnSpc>
              <a:spcBef>
                <a:spcPct val="0"/>
              </a:spcBef>
              <a:buNone/>
              <a:defRPr sz="3400" b="1" u="sng" kern="1200" baseline="0">
                <a:solidFill>
                  <a:schemeClr val="bg1"/>
                </a:solidFill>
                <a:uFill>
                  <a:solidFill>
                    <a:schemeClr val="accent3"/>
                  </a:solidFill>
                </a:uFill>
                <a:latin typeface="+mj-lt"/>
                <a:ea typeface="+mj-ea"/>
                <a:cs typeface="+mj-cs"/>
              </a:defRPr>
            </a:lvl1pPr>
          </a:lstStyle>
          <a:p>
            <a:pPr marL="0" marR="0" lvl="0" indent="0" algn="l" defTabSz="914400" rtl="0" eaLnBrk="1" fontAlgn="auto" latinLnBrk="0" hangingPunct="1">
              <a:lnSpc>
                <a:spcPts val="4000"/>
              </a:lnSpc>
              <a:spcBef>
                <a:spcPct val="0"/>
              </a:spcBef>
              <a:spcAft>
                <a:spcPts val="0"/>
              </a:spcAft>
              <a:buClrTx/>
              <a:buSzTx/>
              <a:buFontTx/>
              <a:buNone/>
              <a:tabLst/>
              <a:defRPr/>
            </a:pPr>
            <a:r>
              <a:rPr kumimoji="0" lang="en-GB" sz="3400" b="1" i="0" u="sng" strike="noStrike" kern="1200" cap="none" spc="0" normalizeH="0" baseline="0" noProof="0" dirty="0">
                <a:ln>
                  <a:noFill/>
                </a:ln>
                <a:solidFill>
                  <a:srgbClr val="FFFFFF"/>
                </a:solidFill>
                <a:effectLst/>
                <a:uLnTx/>
                <a:uFill>
                  <a:solidFill>
                    <a:srgbClr val="FF7132"/>
                  </a:solidFill>
                </a:uFill>
                <a:latin typeface="Arial" panose="020B0604020202020204"/>
                <a:ea typeface="+mj-ea"/>
                <a:cs typeface="+mj-cs"/>
              </a:rPr>
              <a:t>Electricity Industry National Health and Safety Advisory Committee (HESAC) Update</a:t>
            </a:r>
          </a:p>
        </p:txBody>
      </p:sp>
      <p:sp>
        <p:nvSpPr>
          <p:cNvPr id="9" name="Text Placeholder 6">
            <a:extLst>
              <a:ext uri="{FF2B5EF4-FFF2-40B4-BE49-F238E27FC236}">
                <a16:creationId xmlns:a16="http://schemas.microsoft.com/office/drawing/2014/main" id="{15F1AC27-1A6B-4738-A51C-3F0EF23355F5}"/>
              </a:ext>
            </a:extLst>
          </p:cNvPr>
          <p:cNvSpPr txBox="1">
            <a:spLocks/>
          </p:cNvSpPr>
          <p:nvPr/>
        </p:nvSpPr>
        <p:spPr>
          <a:xfrm>
            <a:off x="719999" y="4627543"/>
            <a:ext cx="4303713" cy="1219076"/>
          </a:xfrm>
          <a:prstGeom prst="rect">
            <a:avLst/>
          </a:prstGeom>
        </p:spPr>
        <p:txBody>
          <a:bodyPr vert="horz" lIns="0" tIns="0" rIns="0" bIns="0" rtlCol="0">
            <a:noAutofit/>
          </a:bodyPr>
          <a:lstStyle>
            <a:lvl1pPr marL="0" indent="0" algn="l" defTabSz="914400" rtl="0" eaLnBrk="1" latinLnBrk="0" hangingPunct="1">
              <a:lnSpc>
                <a:spcPts val="2200"/>
              </a:lnSpc>
              <a:spcBef>
                <a:spcPts val="400"/>
              </a:spcBef>
              <a:buClr>
                <a:schemeClr val="accent4"/>
              </a:buClr>
              <a:buFont typeface="Arial" panose="020B0604020202020204" pitchFamily="34" charset="0"/>
              <a:buNone/>
              <a:defRPr sz="2200" kern="1200">
                <a:solidFill>
                  <a:schemeClr val="bg1"/>
                </a:solidFill>
                <a:latin typeface="+mn-lt"/>
                <a:ea typeface="+mn-ea"/>
                <a:cs typeface="+mn-cs"/>
              </a:defRPr>
            </a:lvl1pPr>
            <a:lvl2pPr marL="271462" indent="0" algn="l" defTabSz="914400" rtl="0" eaLnBrk="1" latinLnBrk="0" hangingPunct="1">
              <a:lnSpc>
                <a:spcPts val="2200"/>
              </a:lnSpc>
              <a:spcBef>
                <a:spcPts val="400"/>
              </a:spcBef>
              <a:buClr>
                <a:schemeClr val="accent4"/>
              </a:buClr>
              <a:buFont typeface="System Font Regular"/>
              <a:buNone/>
              <a:tabLst/>
              <a:defRPr sz="2200" kern="1200">
                <a:solidFill>
                  <a:schemeClr val="bg1"/>
                </a:solidFill>
                <a:latin typeface="+mn-lt"/>
                <a:ea typeface="+mn-ea"/>
                <a:cs typeface="+mn-cs"/>
              </a:defRPr>
            </a:lvl2pPr>
            <a:lvl3pPr marL="577850" indent="0" algn="l" defTabSz="914400" rtl="0" eaLnBrk="1" latinLnBrk="0" hangingPunct="1">
              <a:lnSpc>
                <a:spcPts val="2200"/>
              </a:lnSpc>
              <a:spcBef>
                <a:spcPts val="400"/>
              </a:spcBef>
              <a:buClr>
                <a:schemeClr val="accent4"/>
              </a:buClr>
              <a:buFont typeface="System Font Regular"/>
              <a:buNone/>
              <a:tabLst/>
              <a:defRPr sz="2200" kern="1200">
                <a:solidFill>
                  <a:schemeClr val="bg1"/>
                </a:solidFill>
                <a:latin typeface="+mn-lt"/>
                <a:ea typeface="+mn-ea"/>
                <a:cs typeface="+mn-cs"/>
              </a:defRPr>
            </a:lvl3pPr>
            <a:lvl4pPr marL="895350" indent="0" algn="l" defTabSz="914400" rtl="0" eaLnBrk="1" latinLnBrk="0" hangingPunct="1">
              <a:lnSpc>
                <a:spcPts val="2200"/>
              </a:lnSpc>
              <a:spcBef>
                <a:spcPts val="400"/>
              </a:spcBef>
              <a:buClr>
                <a:schemeClr val="accent4"/>
              </a:buClr>
              <a:buFont typeface="System Font Regular"/>
              <a:buNone/>
              <a:tabLst/>
              <a:defRPr sz="2200" kern="1200">
                <a:solidFill>
                  <a:schemeClr val="bg1"/>
                </a:solidFill>
                <a:latin typeface="+mn-lt"/>
                <a:ea typeface="+mn-ea"/>
                <a:cs typeface="+mn-cs"/>
              </a:defRPr>
            </a:lvl4pPr>
            <a:lvl5pPr marL="1155700" indent="0" algn="l" defTabSz="914400" rtl="0" eaLnBrk="1" latinLnBrk="0" hangingPunct="1">
              <a:lnSpc>
                <a:spcPts val="2200"/>
              </a:lnSpc>
              <a:spcBef>
                <a:spcPts val="400"/>
              </a:spcBef>
              <a:buClr>
                <a:schemeClr val="accent4"/>
              </a:buClr>
              <a:buFont typeface="System Font Regular"/>
              <a:buNone/>
              <a:tabLst/>
              <a:defRPr sz="2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200"/>
              </a:lnSpc>
              <a:spcBef>
                <a:spcPts val="400"/>
              </a:spcBef>
              <a:spcAft>
                <a:spcPts val="0"/>
              </a:spcAft>
              <a:buClr>
                <a:srgbClr val="009FE3"/>
              </a:buClr>
              <a:buSzTx/>
              <a:buFont typeface="Arial" panose="020B0604020202020204" pitchFamily="34" charset="0"/>
              <a:buNone/>
              <a:tabLst/>
              <a:defRPr/>
            </a:pPr>
            <a:r>
              <a:rPr lang="en-GB" dirty="0">
                <a:solidFill>
                  <a:srgbClr val="FFFFFF"/>
                </a:solidFill>
                <a:latin typeface="Arial" panose="020B0604020202020204"/>
              </a:rPr>
              <a:t>30</a:t>
            </a:r>
            <a:r>
              <a:rPr kumimoji="0" lang="en-GB" sz="2200" b="0" i="0" u="none" strike="noStrike" kern="1200" cap="none" spc="0" normalizeH="0" baseline="0" noProof="0" dirty="0">
                <a:ln>
                  <a:noFill/>
                </a:ln>
                <a:solidFill>
                  <a:srgbClr val="FFFFFF"/>
                </a:solidFill>
                <a:effectLst/>
                <a:uLnTx/>
                <a:uFillTx/>
                <a:latin typeface="Arial" panose="020B0604020202020204"/>
                <a:ea typeface="+mn-ea"/>
                <a:cs typeface="+mn-cs"/>
              </a:rPr>
              <a:t> September 2021</a:t>
            </a:r>
          </a:p>
        </p:txBody>
      </p:sp>
      <p:pic>
        <p:nvPicPr>
          <p:cNvPr id="5" name="Picture 4">
            <a:extLst>
              <a:ext uri="{FF2B5EF4-FFF2-40B4-BE49-F238E27FC236}">
                <a16:creationId xmlns:a16="http://schemas.microsoft.com/office/drawing/2014/main" id="{F722D781-21C0-4B07-8A14-35B033F15302}"/>
              </a:ext>
            </a:extLst>
          </p:cNvPr>
          <p:cNvPicPr>
            <a:picLocks noChangeAspect="1"/>
          </p:cNvPicPr>
          <p:nvPr/>
        </p:nvPicPr>
        <p:blipFill>
          <a:blip r:embed="rId3"/>
          <a:stretch>
            <a:fillRect/>
          </a:stretch>
        </p:blipFill>
        <p:spPr>
          <a:xfrm>
            <a:off x="11257808" y="6409722"/>
            <a:ext cx="658624" cy="448278"/>
          </a:xfrm>
          <a:prstGeom prst="rect">
            <a:avLst/>
          </a:prstGeom>
        </p:spPr>
      </p:pic>
      <p:pic>
        <p:nvPicPr>
          <p:cNvPr id="2" name="Picture 1">
            <a:extLst>
              <a:ext uri="{FF2B5EF4-FFF2-40B4-BE49-F238E27FC236}">
                <a16:creationId xmlns:a16="http://schemas.microsoft.com/office/drawing/2014/main" id="{85FD4928-14B6-403C-84A3-F1C74BF07EC0}"/>
              </a:ext>
            </a:extLst>
          </p:cNvPr>
          <p:cNvPicPr>
            <a:picLocks noChangeAspect="1"/>
          </p:cNvPicPr>
          <p:nvPr/>
        </p:nvPicPr>
        <p:blipFill>
          <a:blip r:embed="rId4"/>
          <a:stretch>
            <a:fillRect/>
          </a:stretch>
        </p:blipFill>
        <p:spPr>
          <a:xfrm>
            <a:off x="10759044" y="6472924"/>
            <a:ext cx="498764" cy="385076"/>
          </a:xfrm>
          <a:prstGeom prst="rect">
            <a:avLst/>
          </a:prstGeom>
        </p:spPr>
      </p:pic>
      <p:pic>
        <p:nvPicPr>
          <p:cNvPr id="3" name="Picture 2">
            <a:extLst>
              <a:ext uri="{FF2B5EF4-FFF2-40B4-BE49-F238E27FC236}">
                <a16:creationId xmlns:a16="http://schemas.microsoft.com/office/drawing/2014/main" id="{34F1BCC6-FABC-4888-B5A3-1AE6A8E83D46}"/>
              </a:ext>
            </a:extLst>
          </p:cNvPr>
          <p:cNvPicPr>
            <a:picLocks noChangeAspect="1"/>
          </p:cNvPicPr>
          <p:nvPr/>
        </p:nvPicPr>
        <p:blipFill>
          <a:blip r:embed="rId5"/>
          <a:stretch>
            <a:fillRect/>
          </a:stretch>
        </p:blipFill>
        <p:spPr>
          <a:xfrm>
            <a:off x="10261115" y="6486222"/>
            <a:ext cx="444722" cy="371778"/>
          </a:xfrm>
          <a:prstGeom prst="rect">
            <a:avLst/>
          </a:prstGeom>
        </p:spPr>
      </p:pic>
      <p:pic>
        <p:nvPicPr>
          <p:cNvPr id="6" name="Picture 5">
            <a:extLst>
              <a:ext uri="{FF2B5EF4-FFF2-40B4-BE49-F238E27FC236}">
                <a16:creationId xmlns:a16="http://schemas.microsoft.com/office/drawing/2014/main" id="{3D592190-D950-4AB9-909F-0B960E015C69}"/>
              </a:ext>
            </a:extLst>
          </p:cNvPr>
          <p:cNvPicPr>
            <a:picLocks noChangeAspect="1"/>
          </p:cNvPicPr>
          <p:nvPr/>
        </p:nvPicPr>
        <p:blipFill>
          <a:blip r:embed="rId6"/>
          <a:stretch>
            <a:fillRect/>
          </a:stretch>
        </p:blipFill>
        <p:spPr>
          <a:xfrm>
            <a:off x="9814486" y="6517150"/>
            <a:ext cx="437070" cy="309922"/>
          </a:xfrm>
          <a:prstGeom prst="rect">
            <a:avLst/>
          </a:prstGeom>
        </p:spPr>
      </p:pic>
      <p:pic>
        <p:nvPicPr>
          <p:cNvPr id="7" name="Picture 6">
            <a:extLst>
              <a:ext uri="{FF2B5EF4-FFF2-40B4-BE49-F238E27FC236}">
                <a16:creationId xmlns:a16="http://schemas.microsoft.com/office/drawing/2014/main" id="{2ECBC657-C93A-4866-BB30-8BC4E41E878D}"/>
              </a:ext>
            </a:extLst>
          </p:cNvPr>
          <p:cNvPicPr>
            <a:picLocks noChangeAspect="1"/>
          </p:cNvPicPr>
          <p:nvPr/>
        </p:nvPicPr>
        <p:blipFill>
          <a:blip r:embed="rId7"/>
          <a:stretch>
            <a:fillRect/>
          </a:stretch>
        </p:blipFill>
        <p:spPr>
          <a:xfrm>
            <a:off x="9408843" y="6535387"/>
            <a:ext cx="309922" cy="309922"/>
          </a:xfrm>
          <a:prstGeom prst="rect">
            <a:avLst/>
          </a:prstGeom>
        </p:spPr>
      </p:pic>
      <p:pic>
        <p:nvPicPr>
          <p:cNvPr id="10" name="Picture 9">
            <a:extLst>
              <a:ext uri="{FF2B5EF4-FFF2-40B4-BE49-F238E27FC236}">
                <a16:creationId xmlns:a16="http://schemas.microsoft.com/office/drawing/2014/main" id="{B34DDF4B-DAD9-445E-9174-B719CA6E488F}"/>
              </a:ext>
            </a:extLst>
          </p:cNvPr>
          <p:cNvPicPr>
            <a:picLocks noChangeAspect="1"/>
          </p:cNvPicPr>
          <p:nvPr/>
        </p:nvPicPr>
        <p:blipFill>
          <a:blip r:embed="rId8"/>
          <a:stretch>
            <a:fillRect/>
          </a:stretch>
        </p:blipFill>
        <p:spPr>
          <a:xfrm>
            <a:off x="8740760" y="6409722"/>
            <a:ext cx="572362" cy="536402"/>
          </a:xfrm>
          <a:prstGeom prst="rect">
            <a:avLst/>
          </a:prstGeom>
        </p:spPr>
      </p:pic>
      <p:pic>
        <p:nvPicPr>
          <p:cNvPr id="12" name="Picture 11">
            <a:extLst>
              <a:ext uri="{FF2B5EF4-FFF2-40B4-BE49-F238E27FC236}">
                <a16:creationId xmlns:a16="http://schemas.microsoft.com/office/drawing/2014/main" id="{45FE9CF5-EC48-4E03-8275-ACAA94934FD1}"/>
              </a:ext>
            </a:extLst>
          </p:cNvPr>
          <p:cNvPicPr>
            <a:picLocks noChangeAspect="1"/>
          </p:cNvPicPr>
          <p:nvPr/>
        </p:nvPicPr>
        <p:blipFill>
          <a:blip r:embed="rId9"/>
          <a:stretch>
            <a:fillRect/>
          </a:stretch>
        </p:blipFill>
        <p:spPr>
          <a:xfrm>
            <a:off x="8322201" y="6544822"/>
            <a:ext cx="363681" cy="254577"/>
          </a:xfrm>
          <a:prstGeom prst="rect">
            <a:avLst/>
          </a:prstGeom>
        </p:spPr>
      </p:pic>
      <p:pic>
        <p:nvPicPr>
          <p:cNvPr id="16" name="Picture 15">
            <a:extLst>
              <a:ext uri="{FF2B5EF4-FFF2-40B4-BE49-F238E27FC236}">
                <a16:creationId xmlns:a16="http://schemas.microsoft.com/office/drawing/2014/main" id="{8EA9B734-F950-4792-ACFC-9817318EFFF9}"/>
              </a:ext>
            </a:extLst>
          </p:cNvPr>
          <p:cNvPicPr>
            <a:picLocks noChangeAspect="1"/>
          </p:cNvPicPr>
          <p:nvPr/>
        </p:nvPicPr>
        <p:blipFill>
          <a:blip r:embed="rId10"/>
          <a:stretch>
            <a:fillRect/>
          </a:stretch>
        </p:blipFill>
        <p:spPr>
          <a:xfrm>
            <a:off x="113120" y="6486222"/>
            <a:ext cx="1213757" cy="352534"/>
          </a:xfrm>
          <a:prstGeom prst="rect">
            <a:avLst/>
          </a:prstGeom>
        </p:spPr>
      </p:pic>
    </p:spTree>
    <p:extLst>
      <p:ext uri="{BB962C8B-B14F-4D97-AF65-F5344CB8AC3E}">
        <p14:creationId xmlns:p14="http://schemas.microsoft.com/office/powerpoint/2010/main" val="296305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0A07BF5-586B-4D40-AE6F-4A48E2E3E4AD}"/>
              </a:ext>
            </a:extLst>
          </p:cNvPr>
          <p:cNvSpPr txBox="1">
            <a:spLocks/>
          </p:cNvSpPr>
          <p:nvPr/>
        </p:nvSpPr>
        <p:spPr>
          <a:xfrm>
            <a:off x="720000" y="288000"/>
            <a:ext cx="9000000" cy="936000"/>
          </a:xfrm>
          <a:prstGeom prst="rect">
            <a:avLst/>
          </a:prstGeom>
        </p:spPr>
        <p:txBody>
          <a:bodyPr vert="horz" lIns="0" tIns="0" rIns="0" bIns="0" rtlCol="0" anchor="b" anchorCtr="0">
            <a:noAutofit/>
          </a:bodyPr>
          <a:lstStyle>
            <a:lvl1pPr algn="l" defTabSz="914400" rtl="0" eaLnBrk="1" latinLnBrk="0" hangingPunct="1">
              <a:lnSpc>
                <a:spcPts val="3000"/>
              </a:lnSpc>
              <a:spcBef>
                <a:spcPct val="0"/>
              </a:spcBef>
              <a:buNone/>
              <a:defRPr sz="2300" b="1" u="sng" kern="1200" baseline="0">
                <a:solidFill>
                  <a:schemeClr val="accent1"/>
                </a:solidFill>
                <a:uFill>
                  <a:solidFill>
                    <a:schemeClr val="accent2"/>
                  </a:solidFill>
                </a:uFill>
                <a:latin typeface="+mj-lt"/>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GB" sz="2300" b="1" i="0" u="sng" strike="noStrike" kern="1200" cap="none" spc="0" normalizeH="0" baseline="0" noProof="0">
                <a:ln>
                  <a:noFill/>
                </a:ln>
                <a:solidFill>
                  <a:srgbClr val="00598E"/>
                </a:solidFill>
                <a:effectLst/>
                <a:uLnTx/>
                <a:uFill>
                  <a:solidFill>
                    <a:srgbClr val="4378A8"/>
                  </a:solidFill>
                </a:uFill>
                <a:latin typeface="Arial" panose="020B0604020202020204"/>
                <a:ea typeface="+mj-ea"/>
                <a:cs typeface="+mj-cs"/>
              </a:rPr>
              <a:t>Introduction</a:t>
            </a:r>
            <a:endParaRPr kumimoji="0" lang="en-GB" sz="2300" b="1" i="0" u="sng" strike="noStrike" kern="1200" cap="none" spc="0" normalizeH="0" baseline="0" noProof="0" dirty="0">
              <a:ln>
                <a:noFill/>
              </a:ln>
              <a:solidFill>
                <a:srgbClr val="00598E"/>
              </a:solidFill>
              <a:effectLst/>
              <a:uLnTx/>
              <a:uFill>
                <a:solidFill>
                  <a:srgbClr val="4378A8"/>
                </a:solidFill>
              </a:uFill>
              <a:latin typeface="Arial" panose="020B0604020202020204"/>
              <a:ea typeface="+mj-ea"/>
              <a:cs typeface="+mj-cs"/>
            </a:endParaRPr>
          </a:p>
        </p:txBody>
      </p:sp>
      <p:sp>
        <p:nvSpPr>
          <p:cNvPr id="7" name="Content Placeholder 2">
            <a:extLst>
              <a:ext uri="{FF2B5EF4-FFF2-40B4-BE49-F238E27FC236}">
                <a16:creationId xmlns:a16="http://schemas.microsoft.com/office/drawing/2014/main" id="{D21D08E6-DF60-408D-81B4-300E9B56E9A4}"/>
              </a:ext>
            </a:extLst>
          </p:cNvPr>
          <p:cNvSpPr txBox="1">
            <a:spLocks/>
          </p:cNvSpPr>
          <p:nvPr/>
        </p:nvSpPr>
        <p:spPr>
          <a:xfrm>
            <a:off x="720000" y="1800000"/>
            <a:ext cx="11083554" cy="3960000"/>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r>
              <a:rPr kumimoji="0" lang="en-GB" sz="1900" b="0" i="0" u="none" strike="noStrike" kern="1200" cap="none" spc="0" normalizeH="0" baseline="0" noProof="0" dirty="0">
                <a:ln>
                  <a:noFill/>
                </a:ln>
                <a:solidFill>
                  <a:srgbClr val="484D51"/>
                </a:solidFill>
                <a:effectLst/>
                <a:uLnTx/>
                <a:uFillTx/>
                <a:latin typeface="Arial" panose="020B0604020202020204"/>
                <a:ea typeface="+mn-ea"/>
                <a:cs typeface="+mn-cs"/>
              </a:rPr>
              <a:t>Throughout the Pandemic, the National Health and Safety Advisory Committee (HESAC) has met at least monthly to share best practice and coordinate national responses to COVID-19. We have also sought to make progress on other health and safety issues as the industry has some demanding work to complete to enable us to move to a zero-injury sector.</a:t>
            </a:r>
          </a:p>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endParaRPr kumimoji="0" lang="en-GB" sz="1900" b="0" i="0" u="none" strike="noStrike" kern="1200" cap="none" spc="0" normalizeH="0" baseline="0" noProof="0" dirty="0">
              <a:ln>
                <a:noFill/>
              </a:ln>
              <a:solidFill>
                <a:srgbClr val="00598E"/>
              </a:solidFill>
              <a:effectLst/>
              <a:uLnTx/>
              <a:uFillTx/>
              <a:latin typeface="Arial" panose="020B0604020202020204"/>
              <a:ea typeface="+mn-ea"/>
              <a:cs typeface="+mn-cs"/>
            </a:endParaRPr>
          </a:p>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r>
              <a:rPr kumimoji="0" lang="en-GB" sz="1900" b="0" i="0" u="none" strike="noStrike" kern="1200" cap="none" spc="0" normalizeH="0" baseline="0" noProof="0" dirty="0">
                <a:ln>
                  <a:noFill/>
                </a:ln>
                <a:solidFill>
                  <a:srgbClr val="484D51"/>
                </a:solidFill>
                <a:effectLst/>
                <a:uLnTx/>
                <a:uFillTx/>
                <a:latin typeface="Arial" panose="020B0604020202020204"/>
                <a:ea typeface="+mn-ea"/>
                <a:cs typeface="+mn-cs"/>
              </a:rPr>
              <a:t>The National HESAC last met on </a:t>
            </a:r>
            <a:r>
              <a:rPr lang="en-GB" b="0" dirty="0">
                <a:solidFill>
                  <a:srgbClr val="484D51"/>
                </a:solidFill>
                <a:latin typeface="Arial" panose="020B0604020202020204"/>
              </a:rPr>
              <a:t>30</a:t>
            </a:r>
            <a:r>
              <a:rPr kumimoji="0" lang="en-GB" sz="1900" b="0" i="0" u="none" strike="noStrike" kern="1200" cap="none" spc="0" normalizeH="0" baseline="30000" noProof="0" dirty="0" err="1">
                <a:ln>
                  <a:noFill/>
                </a:ln>
                <a:solidFill>
                  <a:srgbClr val="484D51"/>
                </a:solidFill>
                <a:effectLst/>
                <a:uLnTx/>
                <a:uFillTx/>
                <a:latin typeface="Arial" panose="020B0604020202020204"/>
                <a:ea typeface="+mn-ea"/>
                <a:cs typeface="+mn-cs"/>
              </a:rPr>
              <a:t>th</a:t>
            </a:r>
            <a:r>
              <a:rPr kumimoji="0" lang="en-GB" sz="1900" b="0" i="0" u="none" strike="noStrike" kern="1200" cap="none" spc="0" normalizeH="0" baseline="0" noProof="0" dirty="0">
                <a:ln>
                  <a:noFill/>
                </a:ln>
                <a:solidFill>
                  <a:srgbClr val="484D51"/>
                </a:solidFill>
                <a:effectLst/>
                <a:uLnTx/>
                <a:uFillTx/>
                <a:latin typeface="Arial" panose="020B0604020202020204"/>
                <a:ea typeface="+mn-ea"/>
                <a:cs typeface="+mn-cs"/>
              </a:rPr>
              <a:t> September to discuss non-COVID issues. </a:t>
            </a:r>
            <a:r>
              <a:rPr lang="en-GB" b="0" dirty="0">
                <a:solidFill>
                  <a:srgbClr val="484D51"/>
                </a:solidFill>
                <a:latin typeface="Arial" panose="020B0604020202020204"/>
              </a:rPr>
              <a:t>T</a:t>
            </a:r>
            <a:r>
              <a:rPr kumimoji="0" lang="en-GB" sz="1900" b="0" i="0" u="none" strike="noStrike" kern="1200" cap="none" spc="0" normalizeH="0" baseline="0" noProof="0" dirty="0">
                <a:ln>
                  <a:noFill/>
                </a:ln>
                <a:solidFill>
                  <a:srgbClr val="484D51"/>
                </a:solidFill>
                <a:effectLst/>
                <a:uLnTx/>
                <a:uFillTx/>
                <a:latin typeface="Arial" panose="020B0604020202020204"/>
                <a:ea typeface="+mn-ea"/>
                <a:cs typeface="+mn-cs"/>
              </a:rPr>
              <a:t>his briefing summarises the key issues discussed at that meeting.</a:t>
            </a:r>
            <a:endParaRPr kumimoji="0" lang="en-GB" sz="1900" b="1" i="0" u="none" strike="noStrike" kern="1200" cap="none" spc="0" normalizeH="0" baseline="0" noProof="0" dirty="0">
              <a:ln>
                <a:noFill/>
              </a:ln>
              <a:solidFill>
                <a:srgbClr val="00598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9009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0E690D-5733-47FF-B72F-61A7AC21B777}"/>
              </a:ext>
            </a:extLst>
          </p:cNvPr>
          <p:cNvSpPr txBox="1">
            <a:spLocks/>
          </p:cNvSpPr>
          <p:nvPr/>
        </p:nvSpPr>
        <p:spPr>
          <a:xfrm>
            <a:off x="720000" y="288000"/>
            <a:ext cx="9000000" cy="936000"/>
          </a:xfrm>
          <a:prstGeom prst="rect">
            <a:avLst/>
          </a:prstGeom>
        </p:spPr>
        <p:txBody>
          <a:bodyPr vert="horz" lIns="0" tIns="0" rIns="0" bIns="0" rtlCol="0" anchor="b" anchorCtr="0">
            <a:noAutofit/>
          </a:bodyPr>
          <a:lstStyle>
            <a:lvl1pPr algn="l" defTabSz="914400" rtl="0" eaLnBrk="1" latinLnBrk="0" hangingPunct="1">
              <a:lnSpc>
                <a:spcPts val="3000"/>
              </a:lnSpc>
              <a:spcBef>
                <a:spcPct val="0"/>
              </a:spcBef>
              <a:buNone/>
              <a:defRPr sz="2300" b="1" u="sng" kern="1200" baseline="0">
                <a:solidFill>
                  <a:schemeClr val="accent1"/>
                </a:solidFill>
                <a:uFill>
                  <a:solidFill>
                    <a:schemeClr val="accent2"/>
                  </a:solidFill>
                </a:uFill>
                <a:latin typeface="+mj-lt"/>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GB" sz="2300" b="1" i="0" u="sng" strike="noStrike" kern="1200" cap="none" spc="0" normalizeH="0" baseline="0" noProof="0" dirty="0">
                <a:ln>
                  <a:noFill/>
                </a:ln>
                <a:solidFill>
                  <a:srgbClr val="00598E"/>
                </a:solidFill>
                <a:effectLst/>
                <a:uLnTx/>
                <a:uFill>
                  <a:solidFill>
                    <a:srgbClr val="4378A8"/>
                  </a:solidFill>
                </a:uFill>
                <a:latin typeface="Arial" panose="020B0604020202020204"/>
                <a:ea typeface="+mj-ea"/>
                <a:cs typeface="+mj-cs"/>
              </a:rPr>
              <a:t>Key Issues Discussed</a:t>
            </a:r>
          </a:p>
        </p:txBody>
      </p:sp>
      <p:sp>
        <p:nvSpPr>
          <p:cNvPr id="5" name="Content Placeholder 7">
            <a:extLst>
              <a:ext uri="{FF2B5EF4-FFF2-40B4-BE49-F238E27FC236}">
                <a16:creationId xmlns:a16="http://schemas.microsoft.com/office/drawing/2014/main" id="{2BD79729-9B2B-44D6-9B52-207C87D9CE57}"/>
              </a:ext>
            </a:extLst>
          </p:cNvPr>
          <p:cNvSpPr txBox="1">
            <a:spLocks/>
          </p:cNvSpPr>
          <p:nvPr/>
        </p:nvSpPr>
        <p:spPr>
          <a:xfrm>
            <a:off x="720000" y="1321206"/>
            <a:ext cx="11102545" cy="5442526"/>
          </a:xfrm>
          <a:prstGeom prst="rect">
            <a:avLst/>
          </a:prstGeom>
        </p:spPr>
        <p:txBody>
          <a:bodyPr vert="horz" lIns="0" tIns="0" rIns="0" bIns="0" numCol="3" spcCol="108000" rtlCol="0">
            <a:noAutofit/>
          </a:bodyPr>
          <a:lstStyle>
            <a:lvl1pPr marL="0" indent="0" algn="l" defTabSz="914400" rtl="0" eaLnBrk="1" latinLnBrk="0" hangingPunct="1">
              <a:lnSpc>
                <a:spcPct val="110000"/>
              </a:lnSpc>
              <a:spcBef>
                <a:spcPts val="600"/>
              </a:spcBef>
              <a:buClr>
                <a:schemeClr val="accent2"/>
              </a:buClr>
              <a:buFont typeface="Arial" panose="020B0604020202020204" pitchFamily="34" charset="0"/>
              <a:buNone/>
              <a:defRPr sz="1300" b="1" kern="1200">
                <a:solidFill>
                  <a:schemeClr val="tx2"/>
                </a:solidFill>
                <a:latin typeface="+mn-lt"/>
                <a:ea typeface="+mn-ea"/>
                <a:cs typeface="+mn-cs"/>
              </a:defRPr>
            </a:lvl1pPr>
            <a:lvl2pPr marL="7938" indent="0" algn="l" defTabSz="914400" rtl="0" eaLnBrk="1" latinLnBrk="0" hangingPunct="1">
              <a:lnSpc>
                <a:spcPct val="110000"/>
              </a:lnSpc>
              <a:spcBef>
                <a:spcPts val="200"/>
              </a:spcBef>
              <a:buClr>
                <a:schemeClr val="accent2"/>
              </a:buClr>
              <a:buFont typeface="System Font Regular"/>
              <a:buNone/>
              <a:tabLst/>
              <a:defRPr sz="1300" kern="1200">
                <a:solidFill>
                  <a:schemeClr val="tx1"/>
                </a:solidFill>
                <a:latin typeface="+mn-lt"/>
                <a:ea typeface="+mn-ea"/>
                <a:cs typeface="+mn-cs"/>
              </a:defRPr>
            </a:lvl2pPr>
            <a:lvl3pPr marL="182563" indent="-174625" algn="l" defTabSz="914400" rtl="0" eaLnBrk="1" latinLnBrk="0" hangingPunct="1">
              <a:lnSpc>
                <a:spcPct val="110000"/>
              </a:lnSpc>
              <a:spcBef>
                <a:spcPts val="200"/>
              </a:spcBef>
              <a:buClr>
                <a:schemeClr val="accent4"/>
              </a:buClr>
              <a:buFont typeface="Arial" panose="020B0604020202020204" pitchFamily="34" charset="0"/>
              <a:buChar char="•"/>
              <a:tabLst/>
              <a:defRPr sz="1300" kern="1200">
                <a:solidFill>
                  <a:schemeClr val="tx1"/>
                </a:solidFill>
                <a:latin typeface="+mn-lt"/>
                <a:ea typeface="+mn-ea"/>
                <a:cs typeface="+mn-cs"/>
              </a:defRPr>
            </a:lvl3pPr>
            <a:lvl4pPr marL="404813" indent="-176213" algn="l" defTabSz="914400" rtl="0" eaLnBrk="1" latinLnBrk="0" hangingPunct="1">
              <a:lnSpc>
                <a:spcPct val="110000"/>
              </a:lnSpc>
              <a:spcBef>
                <a:spcPts val="200"/>
              </a:spcBef>
              <a:buClr>
                <a:schemeClr val="accent4"/>
              </a:buClr>
              <a:buFont typeface="System Font Regular"/>
              <a:buChar char="–"/>
              <a:tabLst/>
              <a:defRPr sz="1300" kern="1200">
                <a:solidFill>
                  <a:schemeClr val="tx1"/>
                </a:solidFill>
                <a:latin typeface="+mn-lt"/>
                <a:ea typeface="+mn-ea"/>
                <a:cs typeface="+mn-cs"/>
              </a:defRPr>
            </a:lvl4pPr>
            <a:lvl5pPr marL="625475" indent="-174625" algn="l" defTabSz="914400" rtl="0" eaLnBrk="1" latinLnBrk="0" hangingPunct="1">
              <a:lnSpc>
                <a:spcPct val="110000"/>
              </a:lnSpc>
              <a:spcBef>
                <a:spcPts val="200"/>
              </a:spcBef>
              <a:buClr>
                <a:schemeClr val="accent4"/>
              </a:buClr>
              <a:buFont typeface="System Font Regular"/>
              <a:buChar char="–"/>
              <a:tabLst/>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200"/>
              </a:spcBef>
              <a:spcAft>
                <a:spcPts val="0"/>
              </a:spcAft>
              <a:buClr>
                <a:srgbClr val="4378A8"/>
              </a:buClr>
              <a:buSzTx/>
              <a:buFont typeface="Arial" panose="020B0604020202020204" pitchFamily="34" charset="0"/>
              <a:buNone/>
              <a:tabLst/>
              <a:defRPr/>
            </a:pPr>
            <a:r>
              <a:rPr kumimoji="0" lang="en-GB" sz="1200" b="1" i="0" u="none" strike="noStrike" kern="1200" cap="none" spc="0" normalizeH="0" baseline="0" noProof="0" dirty="0">
                <a:ln>
                  <a:noFill/>
                </a:ln>
                <a:solidFill>
                  <a:srgbClr val="00598E"/>
                </a:solidFill>
                <a:effectLst/>
                <a:uLnTx/>
                <a:uFillTx/>
                <a:latin typeface="Arial" panose="020B0604020202020204"/>
                <a:ea typeface="+mn-ea"/>
                <a:cs typeface="+mn-cs"/>
              </a:rPr>
              <a:t>COVID 19</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r>
              <a:rPr lang="en-GB" sz="1200" b="0" dirty="0">
                <a:solidFill>
                  <a:srgbClr val="484D51"/>
                </a:solidFill>
                <a:latin typeface="Arial" panose="020B0604020202020204"/>
              </a:rPr>
              <a:t>The latest COVID – 19 discussions were held during the meeting of the National HESAC on 30</a:t>
            </a:r>
            <a:r>
              <a:rPr lang="en-GB" sz="1200" b="0" baseline="30000" dirty="0">
                <a:solidFill>
                  <a:srgbClr val="484D51"/>
                </a:solidFill>
                <a:latin typeface="Arial" panose="020B0604020202020204"/>
              </a:rPr>
              <a:t>th</a:t>
            </a:r>
            <a:r>
              <a:rPr lang="en-GB" sz="1200" b="0" dirty="0">
                <a:solidFill>
                  <a:srgbClr val="484D51"/>
                </a:solidFill>
                <a:latin typeface="Arial" panose="020B0604020202020204"/>
              </a:rPr>
              <a:t> September</a:t>
            </a:r>
            <a:endPar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endParaRP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National HESAC also discussed non-COVID issues: the aim of this briefing is to summarise the key issues discussed.</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Topics discussed recently on COVID-19: How companies</a:t>
            </a:r>
            <a:r>
              <a:rPr lang="en-GB" sz="1200" b="0" dirty="0">
                <a:solidFill>
                  <a:srgbClr val="484D51"/>
                </a:solidFill>
                <a:latin typeface="Arial" panose="020B0604020202020204"/>
              </a:rPr>
              <a:t> have been adapting to recent changes in government guidance; ensuring adequate levels of staff resourcing, ensuring suitable support to all staff in relation to COVID-19; Continued support on the encouragement of joint inspections (TU rep involvement) and the continued encouragement of the vaccination rollout programme and applying pragmatic caution in the workplace for all staff to reduce transmission of COVID-19. </a:t>
            </a:r>
            <a:endParaRPr kumimoji="0" lang="en-GB" sz="1200" b="0" i="0" u="none" strike="noStrike" kern="1200" cap="none" spc="0" normalizeH="0" baseline="0" noProof="0" dirty="0">
              <a:ln>
                <a:noFill/>
              </a:ln>
              <a:solidFill>
                <a:srgbClr val="FF0000"/>
              </a:solidFill>
              <a:effectLst/>
              <a:uLnTx/>
              <a:uFillTx/>
              <a:latin typeface="Arial" panose="020B0604020202020204"/>
              <a:ea typeface="+mn-ea"/>
              <a:cs typeface="+mn-cs"/>
            </a:endParaRP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200"/>
              </a:spcBef>
              <a:spcAft>
                <a:spcPts val="0"/>
              </a:spcAft>
              <a:buClr>
                <a:srgbClr val="4378A8"/>
              </a:buClr>
              <a:buSzTx/>
              <a:buFont typeface="Arial" panose="020B0604020202020204" pitchFamily="34" charset="0"/>
              <a:buNone/>
              <a:tabLst/>
              <a:defRPr/>
            </a:pPr>
            <a:r>
              <a:rPr kumimoji="0" lang="en-GB" sz="1200" b="1" i="0" u="none" strike="noStrike" kern="1200" cap="none" spc="0" normalizeH="0" baseline="0" noProof="0" dirty="0">
                <a:ln>
                  <a:noFill/>
                </a:ln>
                <a:solidFill>
                  <a:srgbClr val="00598E"/>
                </a:solidFill>
                <a:effectLst/>
                <a:uLnTx/>
                <a:uFillTx/>
                <a:latin typeface="Arial" panose="020B0604020202020204"/>
                <a:ea typeface="+mn-ea"/>
                <a:cs typeface="+mn-cs"/>
              </a:rPr>
              <a:t>Occupational Health</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Building on the good progress on safety, </a:t>
            </a:r>
            <a:r>
              <a:rPr kumimoji="0" lang="en-GB" sz="1200" b="0" i="0" u="none" strike="noStrike" kern="1200" cap="none" spc="0" normalizeH="0" baseline="0" noProof="0" dirty="0">
                <a:ln>
                  <a:noFill/>
                </a:ln>
                <a:solidFill>
                  <a:srgbClr val="00598E"/>
                </a:solidFill>
                <a:effectLst/>
                <a:uLnTx/>
                <a:uFillTx/>
                <a:latin typeface="Arial" panose="020B0604020202020204"/>
                <a:ea typeface="+mn-ea"/>
                <a:cs typeface="+mn-cs"/>
              </a:rPr>
              <a:t> </a:t>
            </a: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Companies and Trade Unions are committed to addressing the health issues that generate the vast majority of sickness absence. The three key issues are:</a:t>
            </a:r>
          </a:p>
          <a:p>
            <a:pPr marL="0" marR="0" lvl="0" indent="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None/>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         Mental health;</a:t>
            </a:r>
          </a:p>
          <a:p>
            <a:pPr marL="0" marR="0" lvl="0" indent="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None/>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         Musculoskeletal disorders; and</a:t>
            </a:r>
          </a:p>
          <a:p>
            <a:pPr marL="0" marR="0" lvl="0" indent="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None/>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         Management of fatigue.</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ENA, Energy UK and the Unions have agreed to work together to develop and deliver occupational health initiatives on the three items above including at local levels (local HESACs etc.).</a:t>
            </a:r>
          </a:p>
          <a:p>
            <a:pPr marL="273050" indent="-273050">
              <a:buFont typeface="Arial" panose="020B0604020202020204" pitchFamily="34" charset="0"/>
              <a:buChar char="•"/>
            </a:pPr>
            <a:r>
              <a:rPr lang="en-GB" sz="1200" b="0" i="0" u="none" strike="noStrike" baseline="0" dirty="0">
                <a:solidFill>
                  <a:schemeClr val="tx1">
                    <a:lumMod val="65000"/>
                    <a:lumOff val="35000"/>
                  </a:schemeClr>
                </a:solidFill>
                <a:latin typeface="Arial" panose="020B0604020202020204" pitchFamily="34" charset="0"/>
              </a:rPr>
              <a:t>HSE has approached ENA over a proposed occupational fatigue research project they plan to start in March 2022 and are looking for input from high risk industries including the electricity sector. At present they have invited ENA to join its advisory board to provide input into the research. </a:t>
            </a:r>
          </a:p>
          <a:p>
            <a:pPr marL="273050" indent="-273050">
              <a:buFont typeface="Arial" panose="020B0604020202020204" pitchFamily="34" charset="0"/>
              <a:buChar char="•"/>
            </a:pPr>
            <a:endParaRPr kumimoji="0" lang="en-GB" sz="1200" b="0" kern="1200" cap="none" spc="0" normalizeH="0" noProof="0" dirty="0">
              <a:ln>
                <a:noFill/>
              </a:ln>
              <a:solidFill>
                <a:schemeClr val="tx1">
                  <a:lumMod val="65000"/>
                  <a:lumOff val="35000"/>
                </a:schemeClr>
              </a:solidFill>
              <a:effectLst/>
              <a:uLnTx/>
              <a:uFillTx/>
              <a:latin typeface="Arial" panose="020B0604020202020204" pitchFamily="34" charset="0"/>
              <a:ea typeface="+mn-ea"/>
              <a:cs typeface="+mn-cs"/>
            </a:endParaRPr>
          </a:p>
          <a:p>
            <a:r>
              <a:rPr kumimoji="0" lang="en-GB" sz="1200" b="1" i="0" u="none" strike="noStrike" kern="1200" cap="none" spc="0" normalizeH="0" baseline="0" noProof="0" dirty="0">
                <a:ln>
                  <a:noFill/>
                </a:ln>
                <a:solidFill>
                  <a:srgbClr val="00598E"/>
                </a:solidFill>
                <a:effectLst/>
                <a:uLnTx/>
                <a:uFillTx/>
                <a:latin typeface="Arial" panose="020B0604020202020204"/>
                <a:ea typeface="+mn-ea"/>
                <a:cs typeface="+mn-cs"/>
              </a:rPr>
              <a:t> Powering Improvement</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All parties noted the joint work on launching the 3rd stage of Powering Improvement (PI) (2020-2025) in late February</a:t>
            </a:r>
            <a:r>
              <a:rPr lang="en-GB" sz="1200" b="0" dirty="0">
                <a:solidFill>
                  <a:srgbClr val="484D51"/>
                </a:solidFill>
                <a:latin typeface="Arial" panose="020B0604020202020204"/>
              </a:rPr>
              <a:t> and launch of the 2021 theme on managing Occupational ill Health. </a:t>
            </a:r>
            <a:endPar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endParaRP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Two recent outcomes of PI relate to the HSL study on SAPs with work to retain corporate memory and Occupational Health .</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r>
              <a:rPr lang="en-GB" sz="1200" b="0" i="0" u="none" strike="noStrike" baseline="0" dirty="0">
                <a:solidFill>
                  <a:schemeClr val="tx1">
                    <a:lumMod val="65000"/>
                    <a:lumOff val="35000"/>
                  </a:schemeClr>
                </a:solidFill>
                <a:latin typeface="Arial" panose="020B0604020202020204" pitchFamily="34" charset="0"/>
              </a:rPr>
              <a:t> A successful HSL feedback seminar was held on 23</a:t>
            </a:r>
            <a:r>
              <a:rPr lang="en-GB" sz="800" b="0" i="0" u="none" strike="noStrike" baseline="0" dirty="0">
                <a:solidFill>
                  <a:schemeClr val="tx1">
                    <a:lumMod val="65000"/>
                    <a:lumOff val="35000"/>
                  </a:schemeClr>
                </a:solidFill>
                <a:latin typeface="Arial" panose="020B0604020202020204" pitchFamily="34" charset="0"/>
              </a:rPr>
              <a:t>rd </a:t>
            </a:r>
            <a:r>
              <a:rPr lang="en-GB" sz="1200" b="0" i="0" u="none" strike="noStrike" baseline="0" dirty="0">
                <a:solidFill>
                  <a:schemeClr val="tx1">
                    <a:lumMod val="65000"/>
                    <a:lumOff val="35000"/>
                  </a:schemeClr>
                </a:solidFill>
                <a:latin typeface="Arial" panose="020B0604020202020204" pitchFamily="34" charset="0"/>
              </a:rPr>
              <a:t>September, a number of helpful presentations and updates on progress against the recommendations set out within the 2019 research study report were highlighted by each of the Electricity Network Company. There were also challenges raised and highlighted during the session which will be taken on board and fed into future outputs of PI. A summary report of the event and subsequent list of future challenges will be produced and circulated to National HESAC in due course. </a:t>
            </a:r>
            <a:r>
              <a:rPr lang="en-GB" sz="1200" b="0" i="0" u="none" strike="noStrike" baseline="0" dirty="0">
                <a:solidFill>
                  <a:srgbClr val="000000"/>
                </a:solidFill>
                <a:latin typeface="Arial" panose="020B0604020202020204" pitchFamily="34" charset="0"/>
              </a:rPr>
              <a:t>	</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Corporate memory is an important issue and the ENA welcomes feedback that can be fed in to the PI corporate memory section of its website to support further sharing of industry knowledge and learning points from historic safety incidents.</a:t>
            </a:r>
          </a:p>
          <a:p>
            <a:pPr marL="285750" indent="-285750">
              <a:buClr>
                <a:srgbClr val="4378A8"/>
              </a:buClr>
              <a:buFont typeface="Arial" panose="020B0604020202020204" pitchFamily="34" charset="0"/>
              <a:buChar char="•"/>
              <a:defRPr/>
            </a:pPr>
            <a:r>
              <a:rPr lang="en-GB" sz="1200" b="0" dirty="0">
                <a:solidFill>
                  <a:srgbClr val="484D51"/>
                </a:solidFill>
                <a:latin typeface="Arial" panose="020B0604020202020204"/>
              </a:rPr>
              <a:t>A PI Occupational Health webinar facilitated  by ENA and Energy UK will be held on Wednesday 24th November during Energy UKs annual H&amp;S conference. All persons across the sector are encouraged to join. Speak to your HESAC representative for further info.  </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endParaRPr kumimoji="0" lang="en-GB" sz="1300" b="0" i="0" u="none" strike="noStrike" kern="1200" cap="none" spc="0" normalizeH="0" baseline="0" noProof="0" dirty="0">
              <a:ln>
                <a:noFill/>
              </a:ln>
              <a:solidFill>
                <a:srgbClr val="484D51"/>
              </a:solidFill>
              <a:effectLst/>
              <a:uLnTx/>
              <a:uFillTx/>
              <a:latin typeface="Arial" panose="020B0604020202020204"/>
              <a:ea typeface="+mn-ea"/>
              <a:cs typeface="+mn-cs"/>
            </a:endParaRP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endParaRPr kumimoji="0" lang="en-GB" sz="1300" b="0" i="0" u="none" strike="noStrike" kern="1200" cap="none" spc="0" normalizeH="0" baseline="0" noProof="0" dirty="0">
              <a:ln>
                <a:noFill/>
              </a:ln>
              <a:solidFill>
                <a:srgbClr val="484D5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53943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0D75C5-F2BE-47BF-AD13-3053A3A403E6}"/>
              </a:ext>
            </a:extLst>
          </p:cNvPr>
          <p:cNvSpPr txBox="1">
            <a:spLocks/>
          </p:cNvSpPr>
          <p:nvPr/>
        </p:nvSpPr>
        <p:spPr>
          <a:xfrm>
            <a:off x="720000" y="288000"/>
            <a:ext cx="9000000" cy="936000"/>
          </a:xfrm>
          <a:prstGeom prst="rect">
            <a:avLst/>
          </a:prstGeom>
        </p:spPr>
        <p:txBody>
          <a:bodyPr vert="horz" lIns="0" tIns="0" rIns="0" bIns="0" rtlCol="0" anchor="b" anchorCtr="0">
            <a:noAutofit/>
          </a:bodyPr>
          <a:lstStyle>
            <a:lvl1pPr algn="l" defTabSz="914400" rtl="0" eaLnBrk="1" latinLnBrk="0" hangingPunct="1">
              <a:lnSpc>
                <a:spcPts val="3000"/>
              </a:lnSpc>
              <a:spcBef>
                <a:spcPct val="0"/>
              </a:spcBef>
              <a:buNone/>
              <a:defRPr sz="2300" b="1" u="sng" kern="1200" baseline="0">
                <a:solidFill>
                  <a:schemeClr val="accent1"/>
                </a:solidFill>
                <a:uFill>
                  <a:solidFill>
                    <a:schemeClr val="accent2"/>
                  </a:solidFill>
                </a:uFill>
                <a:latin typeface="+mj-lt"/>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GB" sz="2300" b="1" i="0" u="sng" strike="noStrike" kern="1200" cap="none" spc="0" normalizeH="0" baseline="0" noProof="0">
                <a:ln>
                  <a:noFill/>
                </a:ln>
                <a:solidFill>
                  <a:srgbClr val="00598E"/>
                </a:solidFill>
                <a:effectLst/>
                <a:uLnTx/>
                <a:uFill>
                  <a:solidFill>
                    <a:srgbClr val="4378A8"/>
                  </a:solidFill>
                </a:uFill>
                <a:latin typeface="Arial" panose="020B0604020202020204"/>
                <a:ea typeface="+mj-ea"/>
                <a:cs typeface="+mj-cs"/>
              </a:rPr>
              <a:t>Key Issues Discussed</a:t>
            </a:r>
            <a:endParaRPr kumimoji="0" lang="en-GB" sz="2300" b="1" i="0" u="sng" strike="noStrike" kern="1200" cap="none" spc="0" normalizeH="0" baseline="0" noProof="0" dirty="0">
              <a:ln>
                <a:noFill/>
              </a:ln>
              <a:solidFill>
                <a:srgbClr val="00598E"/>
              </a:solidFill>
              <a:effectLst/>
              <a:uLnTx/>
              <a:uFill>
                <a:solidFill>
                  <a:srgbClr val="4378A8"/>
                </a:solidFill>
              </a:uFill>
              <a:latin typeface="Arial" panose="020B0604020202020204"/>
              <a:ea typeface="+mj-ea"/>
              <a:cs typeface="+mj-cs"/>
            </a:endParaRPr>
          </a:p>
        </p:txBody>
      </p:sp>
      <p:sp>
        <p:nvSpPr>
          <p:cNvPr id="5" name="Content Placeholder 7">
            <a:extLst>
              <a:ext uri="{FF2B5EF4-FFF2-40B4-BE49-F238E27FC236}">
                <a16:creationId xmlns:a16="http://schemas.microsoft.com/office/drawing/2014/main" id="{D093401C-81EA-41B1-8FF3-E30AA94E74F5}"/>
              </a:ext>
            </a:extLst>
          </p:cNvPr>
          <p:cNvSpPr txBox="1">
            <a:spLocks/>
          </p:cNvSpPr>
          <p:nvPr/>
        </p:nvSpPr>
        <p:spPr>
          <a:xfrm>
            <a:off x="720000" y="1800000"/>
            <a:ext cx="11083554" cy="3960000"/>
          </a:xfrm>
          <a:prstGeom prst="rect">
            <a:avLst/>
          </a:prstGeom>
        </p:spPr>
        <p:txBody>
          <a:bodyPr vert="horz" lIns="0" tIns="0" rIns="0" bIns="0" numCol="3" spcCol="108000" rtlCol="0">
            <a:noAutofit/>
          </a:bodyPr>
          <a:lstStyle>
            <a:lvl1pPr marL="0" indent="0" algn="l" defTabSz="914400" rtl="0" eaLnBrk="1" latinLnBrk="0" hangingPunct="1">
              <a:lnSpc>
                <a:spcPct val="110000"/>
              </a:lnSpc>
              <a:spcBef>
                <a:spcPts val="600"/>
              </a:spcBef>
              <a:buClr>
                <a:schemeClr val="accent2"/>
              </a:buClr>
              <a:buFont typeface="Arial" panose="020B0604020202020204" pitchFamily="34" charset="0"/>
              <a:buNone/>
              <a:defRPr sz="1300" b="1" kern="1200">
                <a:solidFill>
                  <a:schemeClr val="tx2"/>
                </a:solidFill>
                <a:latin typeface="+mn-lt"/>
                <a:ea typeface="+mn-ea"/>
                <a:cs typeface="+mn-cs"/>
              </a:defRPr>
            </a:lvl1pPr>
            <a:lvl2pPr marL="7938" indent="0" algn="l" defTabSz="914400" rtl="0" eaLnBrk="1" latinLnBrk="0" hangingPunct="1">
              <a:lnSpc>
                <a:spcPct val="110000"/>
              </a:lnSpc>
              <a:spcBef>
                <a:spcPts val="200"/>
              </a:spcBef>
              <a:buClr>
                <a:schemeClr val="accent2"/>
              </a:buClr>
              <a:buFont typeface="System Font Regular"/>
              <a:buNone/>
              <a:tabLst/>
              <a:defRPr sz="1300" kern="1200">
                <a:solidFill>
                  <a:schemeClr val="tx1"/>
                </a:solidFill>
                <a:latin typeface="+mn-lt"/>
                <a:ea typeface="+mn-ea"/>
                <a:cs typeface="+mn-cs"/>
              </a:defRPr>
            </a:lvl2pPr>
            <a:lvl3pPr marL="182563" indent="-174625" algn="l" defTabSz="914400" rtl="0" eaLnBrk="1" latinLnBrk="0" hangingPunct="1">
              <a:lnSpc>
                <a:spcPct val="110000"/>
              </a:lnSpc>
              <a:spcBef>
                <a:spcPts val="200"/>
              </a:spcBef>
              <a:buClr>
                <a:schemeClr val="accent4"/>
              </a:buClr>
              <a:buFont typeface="Arial" panose="020B0604020202020204" pitchFamily="34" charset="0"/>
              <a:buChar char="•"/>
              <a:tabLst/>
              <a:defRPr sz="1300" kern="1200">
                <a:solidFill>
                  <a:schemeClr val="tx1"/>
                </a:solidFill>
                <a:latin typeface="+mn-lt"/>
                <a:ea typeface="+mn-ea"/>
                <a:cs typeface="+mn-cs"/>
              </a:defRPr>
            </a:lvl3pPr>
            <a:lvl4pPr marL="404813" indent="-176213" algn="l" defTabSz="914400" rtl="0" eaLnBrk="1" latinLnBrk="0" hangingPunct="1">
              <a:lnSpc>
                <a:spcPct val="110000"/>
              </a:lnSpc>
              <a:spcBef>
                <a:spcPts val="200"/>
              </a:spcBef>
              <a:buClr>
                <a:schemeClr val="accent4"/>
              </a:buClr>
              <a:buFont typeface="System Font Regular"/>
              <a:buChar char="–"/>
              <a:tabLst/>
              <a:defRPr sz="1300" kern="1200">
                <a:solidFill>
                  <a:schemeClr val="tx1"/>
                </a:solidFill>
                <a:latin typeface="+mn-lt"/>
                <a:ea typeface="+mn-ea"/>
                <a:cs typeface="+mn-cs"/>
              </a:defRPr>
            </a:lvl4pPr>
            <a:lvl5pPr marL="625475" indent="-174625" algn="l" defTabSz="914400" rtl="0" eaLnBrk="1" latinLnBrk="0" hangingPunct="1">
              <a:lnSpc>
                <a:spcPct val="110000"/>
              </a:lnSpc>
              <a:spcBef>
                <a:spcPts val="200"/>
              </a:spcBef>
              <a:buClr>
                <a:schemeClr val="accent4"/>
              </a:buClr>
              <a:buFont typeface="System Font Regular"/>
              <a:buChar char="–"/>
              <a:tabLst/>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200"/>
              </a:spcBef>
              <a:spcAft>
                <a:spcPts val="0"/>
              </a:spcAft>
              <a:buClr>
                <a:srgbClr val="4378A8"/>
              </a:buClr>
              <a:buSzTx/>
              <a:buFont typeface="Arial" panose="020B0604020202020204" pitchFamily="34" charset="0"/>
              <a:buNone/>
              <a:tabLst/>
              <a:defRPr/>
            </a:pPr>
            <a:r>
              <a:rPr kumimoji="0" lang="en-GB" sz="1200" b="1" i="0" u="none" strike="noStrike" kern="1200" cap="none" spc="0" normalizeH="0" baseline="0" noProof="0" dirty="0">
                <a:ln>
                  <a:noFill/>
                </a:ln>
                <a:solidFill>
                  <a:srgbClr val="00598E"/>
                </a:solidFill>
                <a:effectLst/>
                <a:uLnTx/>
                <a:uFillTx/>
                <a:latin typeface="Arial" panose="020B0604020202020204"/>
                <a:ea typeface="+mn-ea"/>
                <a:cs typeface="+mn-cs"/>
              </a:rPr>
              <a:t>Powering Improvement</a:t>
            </a:r>
          </a:p>
          <a:p>
            <a:pPr marL="171450" indent="-171450">
              <a:buFont typeface="Arial" panose="020B0604020202020204" pitchFamily="34" charset="0"/>
              <a:buChar char="•"/>
            </a:pPr>
            <a:r>
              <a:rPr lang="en-GB" sz="1200" b="0" i="0" u="none" strike="noStrike" baseline="0" dirty="0">
                <a:solidFill>
                  <a:srgbClr val="000000"/>
                </a:solidFill>
                <a:latin typeface="Arial" panose="020B0604020202020204" pitchFamily="34" charset="0"/>
              </a:rPr>
              <a:t>The PI Steering Group held a successful meeting on 28</a:t>
            </a:r>
            <a:r>
              <a:rPr lang="en-GB" sz="800" b="0" i="0" u="none" strike="noStrike" baseline="0" dirty="0">
                <a:solidFill>
                  <a:srgbClr val="000000"/>
                </a:solidFill>
                <a:latin typeface="Arial" panose="020B0604020202020204" pitchFamily="34" charset="0"/>
              </a:rPr>
              <a:t>th </a:t>
            </a:r>
            <a:r>
              <a:rPr lang="en-GB" sz="1200" b="0" i="0" u="none" strike="noStrike" baseline="0" dirty="0">
                <a:solidFill>
                  <a:srgbClr val="000000"/>
                </a:solidFill>
                <a:latin typeface="Arial" panose="020B0604020202020204" pitchFamily="34" charset="0"/>
              </a:rPr>
              <a:t>September to discuss and agree future outputs for the PI strategy and discuss the theme for 2022 – </a:t>
            </a:r>
            <a:r>
              <a:rPr lang="en-GB" sz="1200" b="0" i="1" u="none" strike="noStrike" baseline="0" dirty="0">
                <a:solidFill>
                  <a:srgbClr val="000000"/>
                </a:solidFill>
                <a:latin typeface="Arial" panose="020B0604020202020204" pitchFamily="34" charset="0"/>
              </a:rPr>
              <a:t>Maintain and improve a ‘Positive Health and Safety Culture</a:t>
            </a:r>
            <a:r>
              <a:rPr lang="en-GB" sz="1200" b="0" i="0" u="none" strike="noStrike" baseline="0" dirty="0">
                <a:solidFill>
                  <a:srgbClr val="000000"/>
                </a:solidFill>
                <a:latin typeface="Arial" panose="020B0604020202020204" pitchFamily="34" charset="0"/>
              </a:rPr>
              <a:t>’. A delivery plan is being considered and drafted by the PISG and will be shared with National HESAC in due course. </a:t>
            </a:r>
            <a:endParaRPr lang="en-GB" sz="1200" b="0" dirty="0">
              <a:solidFill>
                <a:srgbClr val="000000"/>
              </a:solidFill>
              <a:latin typeface="Arial" panose="020B0604020202020204" pitchFamily="34" charset="0"/>
            </a:endParaRPr>
          </a:p>
          <a:p>
            <a:r>
              <a:rPr kumimoji="0" lang="en-GB" sz="1200" b="1" i="0" u="none" strike="noStrike" kern="1200" cap="none" spc="0" normalizeH="0" baseline="0" noProof="0" dirty="0">
                <a:ln>
                  <a:noFill/>
                </a:ln>
                <a:solidFill>
                  <a:srgbClr val="00598E"/>
                </a:solidFill>
                <a:effectLst/>
                <a:uLnTx/>
                <a:uFillTx/>
                <a:latin typeface="Arial" panose="020B0604020202020204"/>
                <a:ea typeface="+mn-ea"/>
                <a:cs typeface="+mn-cs"/>
              </a:rPr>
              <a:t>Fatigue Management</a:t>
            </a:r>
          </a:p>
          <a:p>
            <a:pPr marL="182563" marR="0" lvl="2" indent="-174625" algn="l" defTabSz="914400" rtl="0" eaLnBrk="1" fontAlgn="auto" latinLnBrk="0" hangingPunct="1">
              <a:lnSpc>
                <a:spcPct val="110000"/>
              </a:lnSpc>
              <a:spcBef>
                <a:spcPts val="200"/>
              </a:spcBef>
              <a:spcAft>
                <a:spcPts val="0"/>
              </a:spcAft>
              <a:buClr>
                <a:srgbClr val="009FE3"/>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ENA Companies and the unions are working on 10 key principles to underpin fatigue management polices: we welcome feedback from Company HESACs and will, provide guidance for local discussion. HESAC members encouraged consultation and collaboration in support of the initiatives being rolled out across the sector this includes supporting national initiatives being canvassed through the HSE. </a:t>
            </a:r>
          </a:p>
          <a:p>
            <a:pPr marL="7938" marR="0" lvl="2" indent="0" algn="l" defTabSz="914400" rtl="0" eaLnBrk="1" fontAlgn="auto" latinLnBrk="0" hangingPunct="1">
              <a:lnSpc>
                <a:spcPct val="110000"/>
              </a:lnSpc>
              <a:spcBef>
                <a:spcPts val="200"/>
              </a:spcBef>
              <a:spcAft>
                <a:spcPts val="0"/>
              </a:spcAft>
              <a:buClr>
                <a:srgbClr val="009FE3"/>
              </a:buClr>
              <a:buSzTx/>
              <a:buFont typeface="Arial" panose="020B0604020202020204" pitchFamily="34" charset="0"/>
              <a:buNone/>
              <a:tabLst/>
              <a:defRPr/>
            </a:pPr>
            <a:r>
              <a:rPr kumimoji="0" lang="en-GB" sz="1200" b="1" i="0" u="none" strike="noStrike" kern="1200" cap="none" spc="0" normalizeH="0" baseline="0" noProof="0" dirty="0">
                <a:ln>
                  <a:noFill/>
                </a:ln>
                <a:solidFill>
                  <a:srgbClr val="00598E"/>
                </a:solidFill>
                <a:effectLst/>
                <a:uLnTx/>
                <a:uFillTx/>
                <a:latin typeface="Arial" panose="020B0604020202020204"/>
                <a:ea typeface="+mn-ea"/>
                <a:cs typeface="+mn-cs"/>
              </a:rPr>
              <a:t>Onsite Facilities</a:t>
            </a:r>
          </a:p>
          <a:p>
            <a:pPr marL="182563" marR="0" lvl="2" indent="-174625" algn="l" defTabSz="914400" rtl="0" eaLnBrk="1" fontAlgn="auto" latinLnBrk="0" hangingPunct="1">
              <a:lnSpc>
                <a:spcPct val="110000"/>
              </a:lnSpc>
              <a:spcBef>
                <a:spcPts val="200"/>
              </a:spcBef>
              <a:spcAft>
                <a:spcPts val="0"/>
              </a:spcAft>
              <a:buClr>
                <a:srgbClr val="009FE3"/>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ENA Companies updated information on the provision of facilities on sites and plans to tackle poor quality sites: the aim is to produce national guidance and to explore whether there are lessons to be applied to small-scale, in terms of staff numbers, generation sites. Energy UK are to undertake a similar review </a:t>
            </a:r>
          </a:p>
          <a:p>
            <a:pPr marL="7938" marR="0" lvl="2" indent="0" algn="l" defTabSz="914400" rtl="0" eaLnBrk="1" fontAlgn="auto" latinLnBrk="0" hangingPunct="1">
              <a:lnSpc>
                <a:spcPct val="110000"/>
              </a:lnSpc>
              <a:spcBef>
                <a:spcPts val="200"/>
              </a:spcBef>
              <a:spcAft>
                <a:spcPts val="0"/>
              </a:spcAft>
              <a:buClr>
                <a:srgbClr val="009FE3"/>
              </a:buClr>
              <a:buSzTx/>
              <a:buFont typeface="Arial" panose="020B0604020202020204" pitchFamily="34" charset="0"/>
              <a:buNone/>
              <a:tabLst/>
              <a:defRPr/>
            </a:pPr>
            <a:r>
              <a:rPr lang="en-GB" sz="1200" b="1" dirty="0">
                <a:solidFill>
                  <a:srgbClr val="00598E"/>
                </a:solidFill>
                <a:latin typeface="Arial" panose="020B0604020202020204"/>
              </a:rPr>
              <a:t>Cannabis Farms and first responders</a:t>
            </a:r>
          </a:p>
          <a:p>
            <a:pPr marL="171450" indent="-171450">
              <a:buFont typeface="Arial" panose="020B0604020202020204" pitchFamily="34" charset="0"/>
              <a:buChar char="•"/>
            </a:pPr>
            <a:r>
              <a:rPr lang="en-GB" sz="1200" b="0" i="0" u="none" strike="noStrike" baseline="0" dirty="0">
                <a:solidFill>
                  <a:schemeClr val="bg2">
                    <a:lumMod val="25000"/>
                  </a:schemeClr>
                </a:solidFill>
                <a:latin typeface="Arial" panose="020B0604020202020204" pitchFamily="34" charset="0"/>
              </a:rPr>
              <a:t>Following a question relating to Cannabis farms and first responders it was explained that supplier operatives are usually first in attendance, Network operator operatives often follow with requests to disconnect supply, usually carried out away from site, outside the property or remotely. This work is very rarely done alone (i.e. not lone working) with a risk assessment in place to ensure necessary support is identified and planned for in advance. Broadly companies have policies and procedures in place to manage these situations as and when they take place. </a:t>
            </a:r>
            <a:r>
              <a:rPr lang="en-GB" sz="1200" b="0" i="0" u="none" strike="noStrike" baseline="0" dirty="0">
                <a:solidFill>
                  <a:srgbClr val="000000"/>
                </a:solidFill>
                <a:latin typeface="Arial" panose="020B0604020202020204" pitchFamily="34" charset="0"/>
              </a:rPr>
              <a:t>	</a:t>
            </a:r>
          </a:p>
          <a:p>
            <a:r>
              <a:rPr kumimoji="0" lang="en-GB" sz="1200" b="1" i="0" u="none" strike="noStrike" kern="1200" cap="none" spc="0" normalizeH="0" baseline="0" noProof="0" dirty="0">
                <a:ln>
                  <a:noFill/>
                </a:ln>
                <a:solidFill>
                  <a:srgbClr val="00598E"/>
                </a:solidFill>
                <a:effectLst/>
                <a:uLnTx/>
                <a:uFillTx/>
                <a:latin typeface="Arial" panose="020B0604020202020204"/>
                <a:ea typeface="+mn-ea"/>
                <a:cs typeface="+mn-cs"/>
              </a:rPr>
              <a:t>Accident reports</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To generate corporate memory for the future, the HESAC is considering how best to collect and disseminate information about safety incidents within the industry.</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OSHA TRIR rate (ENA Members direct staff over 200,000hrs) had declined from 0.32 in 2019 down to 0.26 in 2020. All Injury Frequency Rate for the same cohort had reduced from 0.52 in 2019 to 0.4 in 2020. </a:t>
            </a:r>
          </a:p>
          <a:p>
            <a:pPr marL="285750" indent="-285750">
              <a:buClr>
                <a:srgbClr val="4378A8"/>
              </a:buClr>
              <a:buFont typeface="Arial" panose="020B0604020202020204" pitchFamily="34" charset="0"/>
              <a:buChar char="•"/>
              <a:defRPr/>
            </a:pPr>
            <a:r>
              <a:rPr lang="en-GB" sz="1200" b="0" dirty="0">
                <a:solidFill>
                  <a:srgbClr val="484D51"/>
                </a:solidFill>
                <a:latin typeface="Arial" panose="020B0604020202020204"/>
              </a:rPr>
              <a:t>Data for 2021 is being collated in due course and will be presented in Q1 2022. </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2381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19CF2E-EEF3-45A5-9B93-97C96FEE381A}"/>
              </a:ext>
            </a:extLst>
          </p:cNvPr>
          <p:cNvSpPr txBox="1">
            <a:spLocks/>
          </p:cNvSpPr>
          <p:nvPr/>
        </p:nvSpPr>
        <p:spPr>
          <a:xfrm>
            <a:off x="720000" y="288000"/>
            <a:ext cx="9000000" cy="936000"/>
          </a:xfrm>
          <a:prstGeom prst="rect">
            <a:avLst/>
          </a:prstGeom>
        </p:spPr>
        <p:txBody>
          <a:bodyPr vert="horz" lIns="0" tIns="0" rIns="0" bIns="0" rtlCol="0" anchor="b" anchorCtr="0">
            <a:noAutofit/>
          </a:bodyPr>
          <a:lstStyle>
            <a:lvl1pPr algn="l" defTabSz="914400" rtl="0" eaLnBrk="1" latinLnBrk="0" hangingPunct="1">
              <a:lnSpc>
                <a:spcPts val="3000"/>
              </a:lnSpc>
              <a:spcBef>
                <a:spcPct val="0"/>
              </a:spcBef>
              <a:buNone/>
              <a:defRPr sz="2300" b="1" u="sng" kern="1200" baseline="0">
                <a:solidFill>
                  <a:schemeClr val="accent1"/>
                </a:solidFill>
                <a:uFill>
                  <a:solidFill>
                    <a:schemeClr val="accent2"/>
                  </a:solidFill>
                </a:uFill>
                <a:latin typeface="+mj-lt"/>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GB" sz="2300" b="1" i="0" u="sng" strike="noStrike" kern="1200" cap="none" spc="0" normalizeH="0" baseline="0" noProof="0">
                <a:ln>
                  <a:noFill/>
                </a:ln>
                <a:solidFill>
                  <a:srgbClr val="00598E"/>
                </a:solidFill>
                <a:effectLst/>
                <a:uLnTx/>
                <a:uFill>
                  <a:solidFill>
                    <a:srgbClr val="4378A8"/>
                  </a:solidFill>
                </a:uFill>
                <a:latin typeface="Arial" panose="020B0604020202020204"/>
                <a:ea typeface="+mj-ea"/>
                <a:cs typeface="+mj-cs"/>
              </a:rPr>
              <a:t>Conclusion</a:t>
            </a:r>
            <a:endParaRPr kumimoji="0" lang="en-GB" sz="2300" b="1" i="0" u="sng" strike="noStrike" kern="1200" cap="none" spc="0" normalizeH="0" baseline="0" noProof="0" dirty="0">
              <a:ln>
                <a:noFill/>
              </a:ln>
              <a:solidFill>
                <a:srgbClr val="00598E"/>
              </a:solidFill>
              <a:effectLst/>
              <a:uLnTx/>
              <a:uFill>
                <a:solidFill>
                  <a:srgbClr val="4378A8"/>
                </a:solidFill>
              </a:uFill>
              <a:latin typeface="Arial" panose="020B0604020202020204"/>
              <a:ea typeface="+mj-ea"/>
              <a:cs typeface="+mj-cs"/>
            </a:endParaRPr>
          </a:p>
        </p:txBody>
      </p:sp>
      <p:sp>
        <p:nvSpPr>
          <p:cNvPr id="5" name="Content Placeholder 2">
            <a:extLst>
              <a:ext uri="{FF2B5EF4-FFF2-40B4-BE49-F238E27FC236}">
                <a16:creationId xmlns:a16="http://schemas.microsoft.com/office/drawing/2014/main" id="{13AD0688-FC4D-4133-BA3D-7D618EF7DEA8}"/>
              </a:ext>
            </a:extLst>
          </p:cNvPr>
          <p:cNvSpPr txBox="1">
            <a:spLocks/>
          </p:cNvSpPr>
          <p:nvPr/>
        </p:nvSpPr>
        <p:spPr>
          <a:xfrm>
            <a:off x="720000" y="1800000"/>
            <a:ext cx="11083554" cy="3960000"/>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r>
              <a:rPr kumimoji="0" lang="en-GB" sz="1900" b="0" i="0" u="none" strike="noStrike" kern="1200" cap="none" spc="0" normalizeH="0" baseline="0" noProof="0" dirty="0">
                <a:ln>
                  <a:noFill/>
                </a:ln>
                <a:solidFill>
                  <a:srgbClr val="484D51"/>
                </a:solidFill>
                <a:effectLst/>
                <a:uLnTx/>
                <a:uFillTx/>
                <a:latin typeface="Arial" panose="020B0604020202020204"/>
                <a:ea typeface="+mn-ea"/>
                <a:cs typeface="+mn-cs"/>
              </a:rPr>
              <a:t>We hope that this is a useful overview of the issues considered by national HESAC and welcome feedback from local Committees, both on the detail of local initiatives and on any additional items that you believe we should address.</a:t>
            </a:r>
          </a:p>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r>
              <a:rPr lang="en-GB" b="0" dirty="0">
                <a:solidFill>
                  <a:srgbClr val="484D51"/>
                </a:solidFill>
                <a:latin typeface="Arial" panose="020B0604020202020204"/>
              </a:rPr>
              <a:t>For further information on the items within this briefing, a full set of minutes of the meeting held 30</a:t>
            </a:r>
            <a:r>
              <a:rPr lang="en-GB" b="0" baseline="30000" dirty="0">
                <a:solidFill>
                  <a:srgbClr val="484D51"/>
                </a:solidFill>
                <a:latin typeface="Arial" panose="020B0604020202020204"/>
              </a:rPr>
              <a:t>th</a:t>
            </a:r>
            <a:r>
              <a:rPr lang="en-GB" b="0" dirty="0">
                <a:solidFill>
                  <a:srgbClr val="484D51"/>
                </a:solidFill>
                <a:latin typeface="Arial" panose="020B0604020202020204"/>
              </a:rPr>
              <a:t> September can be found on the Powering Improvement website - </a:t>
            </a:r>
            <a:r>
              <a:rPr lang="en-GB" b="0" dirty="0">
                <a:solidFill>
                  <a:srgbClr val="484D51"/>
                </a:solidFill>
                <a:latin typeface="Arial" panose="020B0604020202020204"/>
                <a:hlinkClick r:id="rId2"/>
              </a:rPr>
              <a:t>www.poweringimprovement.org/national-hesac/</a:t>
            </a:r>
            <a:endParaRPr lang="en-GB" b="0" dirty="0">
              <a:solidFill>
                <a:srgbClr val="484D51"/>
              </a:solidFill>
              <a:latin typeface="Arial" panose="020B0604020202020204"/>
            </a:endParaRPr>
          </a:p>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endParaRPr kumimoji="0" lang="en-GB" sz="1900" b="0" i="0" u="none" strike="noStrike" kern="1200" cap="none" spc="0" normalizeH="0" baseline="0" noProof="0" dirty="0">
              <a:ln>
                <a:noFill/>
              </a:ln>
              <a:solidFill>
                <a:srgbClr val="484D51"/>
              </a:solidFill>
              <a:effectLst/>
              <a:uLnTx/>
              <a:uFillTx/>
              <a:latin typeface="Arial" panose="020B0604020202020204"/>
              <a:ea typeface="+mn-ea"/>
              <a:cs typeface="+mn-cs"/>
            </a:endParaRPr>
          </a:p>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r>
              <a:rPr kumimoji="0" lang="en-GB" sz="1900" b="1" i="0" u="none" strike="noStrike" kern="1200" cap="none" spc="0" normalizeH="0" baseline="0" noProof="0" dirty="0">
                <a:ln>
                  <a:noFill/>
                </a:ln>
                <a:solidFill>
                  <a:srgbClr val="00598E"/>
                </a:solidFill>
                <a:effectLst/>
                <a:uLnTx/>
                <a:uFillTx/>
                <a:latin typeface="Arial" panose="020B0604020202020204"/>
                <a:ea typeface="+mn-ea"/>
                <a:cs typeface="+mn-cs"/>
              </a:rPr>
              <a:t>Next Meeting</a:t>
            </a:r>
          </a:p>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r>
              <a:rPr kumimoji="0" lang="en-GB" sz="1900" b="0" i="0" u="none" strike="noStrike" kern="1200" cap="none" spc="0" normalizeH="0" baseline="0" noProof="0" dirty="0">
                <a:ln>
                  <a:noFill/>
                </a:ln>
                <a:solidFill>
                  <a:srgbClr val="484D51"/>
                </a:solidFill>
                <a:effectLst/>
                <a:uLnTx/>
                <a:uFillTx/>
                <a:latin typeface="Arial" panose="020B0604020202020204"/>
                <a:ea typeface="+mn-ea"/>
                <a:cs typeface="+mn-cs"/>
              </a:rPr>
              <a:t>The next meeting of National HESAC is scheduled 27</a:t>
            </a:r>
            <a:r>
              <a:rPr kumimoji="0" lang="en-GB" sz="1900" b="0" i="0" u="none" strike="noStrike" kern="1200" cap="none" spc="0" normalizeH="0" baseline="30000" noProof="0" dirty="0">
                <a:ln>
                  <a:noFill/>
                </a:ln>
                <a:solidFill>
                  <a:srgbClr val="484D51"/>
                </a:solidFill>
                <a:effectLst/>
                <a:uLnTx/>
                <a:uFillTx/>
                <a:latin typeface="Arial" panose="020B0604020202020204"/>
                <a:ea typeface="+mn-ea"/>
                <a:cs typeface="+mn-cs"/>
              </a:rPr>
              <a:t>th</a:t>
            </a:r>
            <a:r>
              <a:rPr kumimoji="0" lang="en-GB" sz="1900" b="0" i="0" u="none" strike="noStrike" kern="1200" cap="none" spc="0" normalizeH="0" baseline="0" noProof="0" dirty="0">
                <a:ln>
                  <a:noFill/>
                </a:ln>
                <a:solidFill>
                  <a:srgbClr val="484D51"/>
                </a:solidFill>
                <a:effectLst/>
                <a:uLnTx/>
                <a:uFillTx/>
                <a:latin typeface="Arial" panose="020B0604020202020204"/>
                <a:ea typeface="+mn-ea"/>
                <a:cs typeface="+mn-cs"/>
              </a:rPr>
              <a:t> January 2022.</a:t>
            </a:r>
          </a:p>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endParaRPr kumimoji="0" lang="en-GB" sz="1900" b="0" i="0" u="none" strike="noStrike" kern="1200" cap="none" spc="0" normalizeH="0" baseline="0" noProof="0" dirty="0">
              <a:ln>
                <a:noFill/>
              </a:ln>
              <a:solidFill>
                <a:srgbClr val="00598E"/>
              </a:solidFill>
              <a:effectLst/>
              <a:uLnTx/>
              <a:uFillTx/>
              <a:latin typeface="Arial" panose="020B0604020202020204"/>
              <a:ea typeface="+mn-ea"/>
              <a:cs typeface="+mn-cs"/>
            </a:endParaRPr>
          </a:p>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endParaRPr kumimoji="0" lang="en-GB" sz="1900" b="0" i="0" u="none" strike="noStrike" kern="1200" cap="none" spc="0" normalizeH="0" baseline="0" noProof="0" dirty="0">
              <a:ln>
                <a:noFill/>
              </a:ln>
              <a:solidFill>
                <a:srgbClr val="00598E"/>
              </a:solidFill>
              <a:effectLst/>
              <a:uLnTx/>
              <a:uFillTx/>
              <a:latin typeface="Arial" panose="020B0604020202020204"/>
              <a:ea typeface="+mn-ea"/>
              <a:cs typeface="+mn-cs"/>
            </a:endParaRPr>
          </a:p>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r>
              <a:rPr kumimoji="0" lang="en-GB" sz="1900" b="0" i="0" u="none" strike="noStrike" kern="1200" cap="none" spc="0" normalizeH="0" baseline="0" noProof="0" dirty="0">
                <a:ln>
                  <a:noFill/>
                </a:ln>
                <a:solidFill>
                  <a:srgbClr val="484D51"/>
                </a:solidFill>
                <a:effectLst/>
                <a:uLnTx/>
                <a:uFillTx/>
                <a:latin typeface="Arial" panose="020B0604020202020204"/>
                <a:ea typeface="+mn-ea"/>
                <a:cs typeface="+mn-cs"/>
              </a:rPr>
              <a:t>David Spillett</a:t>
            </a:r>
          </a:p>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r>
              <a:rPr kumimoji="0" lang="en-GB" sz="1900" b="0" i="0" u="none" strike="noStrike" kern="1200" cap="none" spc="0" normalizeH="0" baseline="0" noProof="0" dirty="0">
                <a:ln>
                  <a:noFill/>
                </a:ln>
                <a:solidFill>
                  <a:srgbClr val="484D51"/>
                </a:solidFill>
                <a:effectLst/>
                <a:uLnTx/>
                <a:uFillTx/>
                <a:latin typeface="Arial" panose="020B0604020202020204"/>
                <a:ea typeface="+mn-ea"/>
                <a:cs typeface="+mn-cs"/>
              </a:rPr>
              <a:t>Secretary to National HESAC</a:t>
            </a:r>
          </a:p>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r>
              <a:rPr lang="en-GB" b="0" dirty="0">
                <a:solidFill>
                  <a:srgbClr val="484D51"/>
                </a:solidFill>
                <a:latin typeface="Arial" panose="020B0604020202020204"/>
              </a:rPr>
              <a:t>Energy Networks Association</a:t>
            </a:r>
            <a:endParaRPr kumimoji="0" lang="en-GB" sz="1900" b="1" i="0" u="none" strike="noStrike" kern="1200" cap="none" spc="0" normalizeH="0" baseline="0" noProof="0" dirty="0">
              <a:ln>
                <a:noFill/>
              </a:ln>
              <a:solidFill>
                <a:srgbClr val="484D5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6879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19CF2E-EEF3-45A5-9B93-97C96FEE381A}"/>
              </a:ext>
            </a:extLst>
          </p:cNvPr>
          <p:cNvSpPr txBox="1">
            <a:spLocks/>
          </p:cNvSpPr>
          <p:nvPr/>
        </p:nvSpPr>
        <p:spPr>
          <a:xfrm>
            <a:off x="720000" y="288000"/>
            <a:ext cx="9000000" cy="936000"/>
          </a:xfrm>
          <a:prstGeom prst="rect">
            <a:avLst/>
          </a:prstGeom>
        </p:spPr>
        <p:txBody>
          <a:bodyPr vert="horz" lIns="0" tIns="0" rIns="0" bIns="0" rtlCol="0" anchor="b" anchorCtr="0">
            <a:noAutofit/>
          </a:bodyPr>
          <a:lstStyle>
            <a:lvl1pPr algn="l" defTabSz="914400" rtl="0" eaLnBrk="1" latinLnBrk="0" hangingPunct="1">
              <a:lnSpc>
                <a:spcPts val="3000"/>
              </a:lnSpc>
              <a:spcBef>
                <a:spcPct val="0"/>
              </a:spcBef>
              <a:buNone/>
              <a:defRPr sz="2300" b="1" u="sng" kern="1200" baseline="0">
                <a:solidFill>
                  <a:schemeClr val="accent1"/>
                </a:solidFill>
                <a:uFill>
                  <a:solidFill>
                    <a:schemeClr val="accent2"/>
                  </a:solidFill>
                </a:uFill>
                <a:latin typeface="+mj-lt"/>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GB" sz="2300" b="1" i="0" u="sng" strike="noStrike" kern="1200" cap="none" spc="0" normalizeH="0" baseline="0" noProof="0" dirty="0">
                <a:ln>
                  <a:noFill/>
                </a:ln>
                <a:solidFill>
                  <a:srgbClr val="00598E"/>
                </a:solidFill>
                <a:effectLst/>
                <a:uLnTx/>
                <a:uFill>
                  <a:solidFill>
                    <a:srgbClr val="4378A8"/>
                  </a:solidFill>
                </a:uFill>
                <a:latin typeface="Arial" panose="020B0604020202020204"/>
                <a:ea typeface="+mj-ea"/>
                <a:cs typeface="+mj-cs"/>
              </a:rPr>
              <a:t>Appendix 1 - HESAC Membership</a:t>
            </a:r>
          </a:p>
        </p:txBody>
      </p:sp>
      <p:sp>
        <p:nvSpPr>
          <p:cNvPr id="2" name="TextBox 1">
            <a:extLst>
              <a:ext uri="{FF2B5EF4-FFF2-40B4-BE49-F238E27FC236}">
                <a16:creationId xmlns:a16="http://schemas.microsoft.com/office/drawing/2014/main" id="{DAC6FB66-99B5-4D17-AB9E-FF5ADA00F579}"/>
              </a:ext>
            </a:extLst>
          </p:cNvPr>
          <p:cNvSpPr txBox="1"/>
          <p:nvPr/>
        </p:nvSpPr>
        <p:spPr>
          <a:xfrm>
            <a:off x="959350" y="3910160"/>
            <a:ext cx="7649300" cy="369332"/>
          </a:xfrm>
          <a:prstGeom prst="rect">
            <a:avLst/>
          </a:prstGeom>
          <a:noFill/>
        </p:spPr>
        <p:txBody>
          <a:bodyPr wrap="square" rtlCol="0">
            <a:spAutoFit/>
          </a:bodyPr>
          <a:lstStyle/>
          <a:p>
            <a:pPr algn="l"/>
            <a:r>
              <a:rPr lang="en-GB" sz="1800" b="0" i="0" u="none" strike="noStrike" baseline="0" dirty="0">
                <a:latin typeface="Calibri" panose="020F0502020204030204" pitchFamily="34" charset="0"/>
              </a:rPr>
              <a:t>y</a:t>
            </a:r>
          </a:p>
        </p:txBody>
      </p:sp>
      <p:graphicFrame>
        <p:nvGraphicFramePr>
          <p:cNvPr id="3" name="Table 5">
            <a:extLst>
              <a:ext uri="{FF2B5EF4-FFF2-40B4-BE49-F238E27FC236}">
                <a16:creationId xmlns:a16="http://schemas.microsoft.com/office/drawing/2014/main" id="{8E84446C-E28A-4371-B6B3-BF7F2A0CC607}"/>
              </a:ext>
            </a:extLst>
          </p:cNvPr>
          <p:cNvGraphicFramePr>
            <a:graphicFrameLocks noGrp="1"/>
          </p:cNvGraphicFramePr>
          <p:nvPr>
            <p:extLst>
              <p:ext uri="{D42A27DB-BD31-4B8C-83A1-F6EECF244321}">
                <p14:modId xmlns:p14="http://schemas.microsoft.com/office/powerpoint/2010/main" val="596596131"/>
              </p:ext>
            </p:extLst>
          </p:nvPr>
        </p:nvGraphicFramePr>
        <p:xfrm>
          <a:off x="720000" y="1447800"/>
          <a:ext cx="8128000" cy="402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42740970"/>
                    </a:ext>
                  </a:extLst>
                </a:gridCol>
                <a:gridCol w="4064000">
                  <a:extLst>
                    <a:ext uri="{9D8B030D-6E8A-4147-A177-3AD203B41FA5}">
                      <a16:colId xmlns:a16="http://schemas.microsoft.com/office/drawing/2014/main" val="4237009355"/>
                    </a:ext>
                  </a:extLst>
                </a:gridCol>
              </a:tblGrid>
              <a:tr h="325602">
                <a:tc>
                  <a:txBody>
                    <a:bodyPr/>
                    <a:lstStyle/>
                    <a:p>
                      <a:endParaRPr lang="en-GB" dirty="0"/>
                    </a:p>
                  </a:txBody>
                  <a:tcPr/>
                </a:tc>
                <a:tc>
                  <a:txBody>
                    <a:bodyPr/>
                    <a:lstStyle/>
                    <a:p>
                      <a:endParaRPr lang="en-GB"/>
                    </a:p>
                  </a:txBody>
                  <a:tcPr/>
                </a:tc>
                <a:extLst>
                  <a:ext uri="{0D108BD9-81ED-4DB2-BD59-A6C34878D82A}">
                    <a16:rowId xmlns:a16="http://schemas.microsoft.com/office/drawing/2014/main" val="3246472564"/>
                  </a:ext>
                </a:extLst>
              </a:tr>
              <a:tr h="2209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latin typeface="Calibri" panose="020F0502020204030204" pitchFamily="34" charset="0"/>
                        </a:rPr>
                        <a:t>Centrica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latin typeface="Calibri" panose="020F0502020204030204" pitchFamily="34" charset="0"/>
                        </a:rPr>
                        <a:t>EDF Energy</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latin typeface="Calibri" panose="020F0502020204030204" pitchFamily="34" charset="0"/>
                        </a:rPr>
                        <a:t>Electricity North West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rPr>
                        <a:t>Energy Networks Association</a:t>
                      </a:r>
                      <a:endParaRPr lang="en-GB" sz="1800" b="0" i="0" u="none" strike="noStrike" baseline="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rPr>
                        <a:t>Energy UK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latin typeface="Calibri" panose="020F0502020204030204" pitchFamily="34" charset="0"/>
                        </a:rPr>
                        <a:t>GMB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latin typeface="Calibri" panose="020F0502020204030204" pitchFamily="34" charset="0"/>
                        </a:rPr>
                        <a:t>National Grid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latin typeface="Calibri" panose="020F0502020204030204" pitchFamily="34" charset="0"/>
                        </a:rPr>
                        <a:t>Northern Ireland Electricity Networks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latin typeface="Calibri" panose="020F0502020204030204" pitchFamily="34" charset="0"/>
                        </a:rPr>
                        <a:t>Northern </a:t>
                      </a:r>
                      <a:r>
                        <a:rPr lang="en-GB" sz="1800" b="0" i="0" u="none" strike="noStrike" baseline="0" dirty="0" err="1">
                          <a:latin typeface="Calibri" panose="020F0502020204030204" pitchFamily="34" charset="0"/>
                        </a:rPr>
                        <a:t>Powergrid</a:t>
                      </a:r>
                      <a:endParaRPr lang="en-GB" sz="1800" b="0" i="0" u="none" strike="noStrike" baseline="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rPr>
                        <a:t>OVO Energy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RWE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NPower</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Prospect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ScottishPower</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Energy Networks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Scottish Power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Scottish &amp; Southern Electricity Networks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Utilita</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Western Power Distribution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UK Power Networks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Unison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Unite</a:t>
                      </a:r>
                    </a:p>
                    <a:p>
                      <a:endParaRPr lang="en-GB" dirty="0"/>
                    </a:p>
                  </a:txBody>
                  <a:tcPr/>
                </a:tc>
                <a:extLst>
                  <a:ext uri="{0D108BD9-81ED-4DB2-BD59-A6C34878D82A}">
                    <a16:rowId xmlns:a16="http://schemas.microsoft.com/office/drawing/2014/main" val="2088220207"/>
                  </a:ext>
                </a:extLst>
              </a:tr>
            </a:tbl>
          </a:graphicData>
        </a:graphic>
      </p:graphicFrame>
    </p:spTree>
    <p:extLst>
      <p:ext uri="{BB962C8B-B14F-4D97-AF65-F5344CB8AC3E}">
        <p14:creationId xmlns:p14="http://schemas.microsoft.com/office/powerpoint/2010/main" val="428089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1121</Words>
  <Application>Microsoft Office PowerPoint</Application>
  <PresentationFormat>Widescreen</PresentationFormat>
  <Paragraphs>74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Spillett</dc:creator>
  <cp:lastModifiedBy>Jamie Reeve</cp:lastModifiedBy>
  <cp:revision>14</cp:revision>
  <dcterms:created xsi:type="dcterms:W3CDTF">2021-07-29T15:02:56Z</dcterms:created>
  <dcterms:modified xsi:type="dcterms:W3CDTF">2022-02-01T11:54:13Z</dcterms:modified>
</cp:coreProperties>
</file>